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35"/>
  </p:notesMasterIdLst>
  <p:sldIdLst>
    <p:sldId id="256" r:id="rId2"/>
    <p:sldId id="257" r:id="rId3"/>
    <p:sldId id="259" r:id="rId4"/>
    <p:sldId id="260" r:id="rId5"/>
    <p:sldId id="261" r:id="rId6"/>
    <p:sldId id="262" r:id="rId7"/>
    <p:sldId id="263" r:id="rId8"/>
    <p:sldId id="264" r:id="rId9"/>
    <p:sldId id="265" r:id="rId10"/>
    <p:sldId id="266" r:id="rId11"/>
    <p:sldId id="269" r:id="rId12"/>
    <p:sldId id="267" r:id="rId13"/>
    <p:sldId id="268" r:id="rId14"/>
    <p:sldId id="271" r:id="rId15"/>
    <p:sldId id="272" r:id="rId16"/>
    <p:sldId id="270" r:id="rId17"/>
    <p:sldId id="273" r:id="rId18"/>
    <p:sldId id="275" r:id="rId19"/>
    <p:sldId id="276" r:id="rId20"/>
    <p:sldId id="277" r:id="rId21"/>
    <p:sldId id="278" r:id="rId22"/>
    <p:sldId id="279" r:id="rId23"/>
    <p:sldId id="280" r:id="rId24"/>
    <p:sldId id="274" r:id="rId25"/>
    <p:sldId id="281" r:id="rId26"/>
    <p:sldId id="282" r:id="rId27"/>
    <p:sldId id="284" r:id="rId28"/>
    <p:sldId id="283" r:id="rId29"/>
    <p:sldId id="285" r:id="rId30"/>
    <p:sldId id="286" r:id="rId31"/>
    <p:sldId id="287" r:id="rId32"/>
    <p:sldId id="288" r:id="rId33"/>
    <p:sldId id="28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an McPherson" initials="BM" lastIdx="1" clrIdx="0">
    <p:extLst>
      <p:ext uri="{19B8F6BF-5375-455C-9EA6-DF929625EA0E}">
        <p15:presenceInfo xmlns:p15="http://schemas.microsoft.com/office/powerpoint/2012/main" xmlns="" userId="96ac4ba44c46769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66763" autoAdjust="0"/>
  </p:normalViewPr>
  <p:slideViewPr>
    <p:cSldViewPr snapToGrid="0">
      <p:cViewPr varScale="1">
        <p:scale>
          <a:sx n="51" d="100"/>
          <a:sy n="51" d="100"/>
        </p:scale>
        <p:origin x="-588"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3E0C7A-0DAC-4C7B-82A9-4BFD9F8929A0}" type="datetimeFigureOut">
              <a:rPr lang="en-US" smtClean="0"/>
              <a:pPr/>
              <a:t>12/10/2016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557DFD-6C66-40B6-8F0C-9D0FAAE80C78}" type="slidenum">
              <a:rPr lang="en-US" smtClean="0"/>
              <a:pPr/>
              <a:t>‹#›</a:t>
            </a:fld>
            <a:endParaRPr lang="en-US"/>
          </a:p>
        </p:txBody>
      </p:sp>
    </p:spTree>
    <p:extLst>
      <p:ext uri="{BB962C8B-B14F-4D97-AF65-F5344CB8AC3E}">
        <p14:creationId xmlns:p14="http://schemas.microsoft.com/office/powerpoint/2010/main" xmlns="" val="1719414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s://en.wikipedia.org/wiki/Bhakti_yoga" TargetMode="External"/><Relationship Id="rId3" Type="http://schemas.openxmlformats.org/officeDocument/2006/relationships/hyperlink" Target="https://en.wikipedia.org/wiki/Monotheistic" TargetMode="External"/><Relationship Id="rId7" Type="http://schemas.openxmlformats.org/officeDocument/2006/relationships/hyperlink" Target="https://en.wikipedia.org/wiki/Infinity"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en.wikipedia.org/wiki/Infinitesimal" TargetMode="External"/><Relationship Id="rId11" Type="http://schemas.openxmlformats.org/officeDocument/2006/relationships/hyperlink" Target="https://en.wikipedia.org/wiki/Dualism" TargetMode="External"/><Relationship Id="rId5" Type="http://schemas.openxmlformats.org/officeDocument/2006/relationships/hyperlink" Target="https://en.wikipedia.org/wiki/Gaudiya_Vaishnavism" TargetMode="External"/><Relationship Id="rId10" Type="http://schemas.openxmlformats.org/officeDocument/2006/relationships/hyperlink" Target="https://en.wikipedia.org/wiki/Monism" TargetMode="External"/><Relationship Id="rId4" Type="http://schemas.openxmlformats.org/officeDocument/2006/relationships/hyperlink" Target="https://en.wikipedia.org/wiki/Achintya_Bheda_Abheda" TargetMode="External"/><Relationship Id="rId9" Type="http://schemas.openxmlformats.org/officeDocument/2006/relationships/hyperlink" Target="https://en.wikipedia.org/wiki/Hindu_philosophy"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en.wikipedia.org/wiki/Bhaktivedanta_Book_Trust"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n.wikipedia.org/wiki/Holy_Scripture" TargetMode="External"/><Relationship Id="rId7" Type="http://schemas.openxmlformats.org/officeDocument/2006/relationships/hyperlink" Target="https://en.wikipedia.org/wiki/Heresy"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en.wikipedia.org/wiki/Roman_Catholic_Archdiocese_of_New_York" TargetMode="External"/><Relationship Id="rId5" Type="http://schemas.openxmlformats.org/officeDocument/2006/relationships/hyperlink" Target="https://en.wikipedia.org/wiki/National_Council_of_Churches" TargetMode="External"/><Relationship Id="rId4" Type="http://schemas.openxmlformats.org/officeDocument/2006/relationships/hyperlink" Target="https://en.wikipedia.org/wiki/American_Jewish_Committee"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en.wikipedia.org/wiki/Bible" TargetMode="Externa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s://en.wikipedia.org/wiki/Literary_agent" TargetMode="External"/><Relationship Id="rId5" Type="http://schemas.openxmlformats.org/officeDocument/2006/relationships/hyperlink" Target="https://en.wikipedia.org/wiki/Forrest_J_Ackerman" TargetMode="External"/><Relationship Id="rId4" Type="http://schemas.openxmlformats.org/officeDocument/2006/relationships/hyperlink" Target="https://en.wikipedia.org/wiki/Pennsylvania_Station_(New_York_City)"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8" Type="http://schemas.openxmlformats.org/officeDocument/2006/relationships/hyperlink" Target="https://en.wikipedia.org/wiki/Paranoid_schizophrenia" TargetMode="External"/><Relationship Id="rId3" Type="http://schemas.openxmlformats.org/officeDocument/2006/relationships/hyperlink" Target="https://en.wikipedia.org/wiki/Victoria_(Australia)" TargetMode="External"/><Relationship Id="rId7" Type="http://schemas.openxmlformats.org/officeDocument/2006/relationships/hyperlink" Target="https://en.wikipedia.org/wiki/Persecution_complex" TargetMode="External"/><Relationship Id="rId2" Type="http://schemas.openxmlformats.org/officeDocument/2006/relationships/slide" Target="../slides/slide30.xml"/><Relationship Id="rId1" Type="http://schemas.openxmlformats.org/officeDocument/2006/relationships/notesMaster" Target="../notesMasters/notesMaster1.xml"/><Relationship Id="rId6" Type="http://schemas.openxmlformats.org/officeDocument/2006/relationships/hyperlink" Target="https://en.wikipedia.org/wiki/Anderson_Report" TargetMode="External"/><Relationship Id="rId5" Type="http://schemas.openxmlformats.org/officeDocument/2006/relationships/hyperlink" Target="https://en.wikipedia.org/wiki/L._Ron_Hubbard" TargetMode="External"/><Relationship Id="rId4" Type="http://schemas.openxmlformats.org/officeDocument/2006/relationships/hyperlink" Target="https://en.wikipedia.org/wiki/Brainwashing" TargetMode="External"/><Relationship Id="rId9" Type="http://schemas.openxmlformats.org/officeDocument/2006/relationships/hyperlink" Target="https://en.wikipedia.org/wiki/Delusions_of_grandeur" TargetMode="Externa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en.wikipedia.org/wiki/L._Ron_Hubbard" TargetMode="External"/><Relationship Id="rId2" Type="http://schemas.openxmlformats.org/officeDocument/2006/relationships/slide" Target="../slides/slide31.xml"/><Relationship Id="rId1" Type="http://schemas.openxmlformats.org/officeDocument/2006/relationships/notesMaster" Target="../notesMasters/notesMaster1.xml"/><Relationship Id="rId6" Type="http://schemas.openxmlformats.org/officeDocument/2006/relationships/hyperlink" Target="https://en.wikipedia.org/wiki/Hydrogen_bomb" TargetMode="External"/><Relationship Id="rId5" Type="http://schemas.openxmlformats.org/officeDocument/2006/relationships/hyperlink" Target="https://en.wikipedia.org/wiki/Xenu" TargetMode="External"/><Relationship Id="rId4" Type="http://schemas.openxmlformats.org/officeDocument/2006/relationships/hyperlink" Target="https://en.wikipedia.org/w/index.php?title=David_Mayo_(Scientology)&amp;action=edit&amp;redlink=1" TargetMode="Externa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en.wikipedia.org/wiki/Back_to_Godhead" TargetMode="External"/><Relationship Id="rId3" Type="http://schemas.openxmlformats.org/officeDocument/2006/relationships/hyperlink" Target="https://en.wikipedia.org/wiki/Bhakti" TargetMode="External"/><Relationship Id="rId7" Type="http://schemas.openxmlformats.org/officeDocument/2006/relationships/hyperlink" Target="https://en.wikipedia.org/wiki/Chaitanya_Mahaprabhu"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en.wikipedia.org/wiki/Bhaktisiddhanta_Sarasvati_Thakura" TargetMode="External"/><Relationship Id="rId5" Type="http://schemas.openxmlformats.org/officeDocument/2006/relationships/hyperlink" Target="https://en.wikipedia.org/wiki/Parampara" TargetMode="External"/><Relationship Id="rId4" Type="http://schemas.openxmlformats.org/officeDocument/2006/relationships/hyperlink" Target="https://en.wikipedia.org/wiki/Vedanta" TargetMode="External"/><Relationship Id="rId9" Type="http://schemas.openxmlformats.org/officeDocument/2006/relationships/hyperlink" Target="https://en.wikipedia.org/wiki/A._C._Bhaktivedanta_Swami_Prabhupada"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n.wikipedia.org/wiki/Vishnu"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en.wikipedia.org/wiki/Krishn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paramahansa</a:t>
            </a:r>
            <a:r>
              <a:rPr lang="en-US" dirty="0" smtClean="0"/>
              <a:t>, is a Sanskrit </a:t>
            </a:r>
            <a:r>
              <a:rPr lang="en-US" dirty="0" err="1" smtClean="0"/>
              <a:t>religio</a:t>
            </a:r>
            <a:r>
              <a:rPr lang="en-US" dirty="0" smtClean="0"/>
              <a:t>-theological title of honor applied to Hindu spiritual teachers who are regarded as having attained enlightenment. The title literally means "supreme swan," and symbolizes spiritual discrimination.</a:t>
            </a:r>
          </a:p>
          <a:p>
            <a:r>
              <a:rPr lang="en-US" sz="1200" b="1" kern="1200" dirty="0" err="1" smtClean="0">
                <a:solidFill>
                  <a:schemeClr val="tx1"/>
                </a:solidFill>
                <a:effectLst/>
                <a:latin typeface="+mn-lt"/>
                <a:ea typeface="+mn-ea"/>
                <a:cs typeface="+mn-cs"/>
              </a:rPr>
              <a:t>Yogananda</a:t>
            </a:r>
            <a:r>
              <a:rPr lang="en-US" sz="1200" b="0" kern="1200" dirty="0" smtClean="0">
                <a:solidFill>
                  <a:schemeClr val="tx1"/>
                </a:solidFill>
                <a:effectLst/>
                <a:latin typeface="+mn-lt"/>
                <a:ea typeface="+mn-ea"/>
                <a:cs typeface="+mn-cs"/>
              </a:rPr>
              <a:t> is a Sanskrit title </a:t>
            </a:r>
            <a:r>
              <a:rPr lang="en-US" sz="1200" b="1" kern="1200" dirty="0" smtClean="0">
                <a:solidFill>
                  <a:schemeClr val="tx1"/>
                </a:solidFill>
                <a:effectLst/>
                <a:latin typeface="+mn-lt"/>
                <a:ea typeface="+mn-ea"/>
                <a:cs typeface="+mn-cs"/>
              </a:rPr>
              <a:t>meaning</a:t>
            </a:r>
            <a:r>
              <a:rPr lang="en-US" sz="1200" b="0" kern="1200" dirty="0" smtClean="0">
                <a:solidFill>
                  <a:schemeClr val="tx1"/>
                </a:solidFill>
                <a:effectLst/>
                <a:latin typeface="+mn-lt"/>
                <a:ea typeface="+mn-ea"/>
                <a:cs typeface="+mn-cs"/>
              </a:rPr>
              <a:t> "divine union with God through yoga.</a:t>
            </a:r>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3</a:t>
            </a:fld>
            <a:endParaRPr lang="en-US"/>
          </a:p>
        </p:txBody>
      </p:sp>
    </p:spTree>
    <p:extLst>
      <p:ext uri="{BB962C8B-B14F-4D97-AF65-F5344CB8AC3E}">
        <p14:creationId xmlns:p14="http://schemas.microsoft.com/office/powerpoint/2010/main" xmlns="" val="339187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Radha</a:t>
            </a:r>
            <a:r>
              <a:rPr lang="en-US" baseline="0" dirty="0" smtClean="0"/>
              <a:t> and Krishna are </a:t>
            </a:r>
            <a:r>
              <a:rPr lang="en-US" dirty="0" smtClean="0">
                <a:effectLst/>
              </a:rPr>
              <a:t>the combination of both the feminine as well as the masculine aspects of God</a:t>
            </a:r>
            <a:endParaRPr lang="en-US" dirty="0" smtClean="0"/>
          </a:p>
          <a:p>
            <a:r>
              <a:rPr lang="en-US" dirty="0" smtClean="0"/>
              <a:t> worship takes the form of singing </a:t>
            </a:r>
            <a:r>
              <a:rPr lang="en-US" dirty="0" err="1" smtClean="0"/>
              <a:t>Radha</a:t>
            </a:r>
            <a:r>
              <a:rPr lang="en-US" dirty="0" smtClean="0"/>
              <a:t> and Krishna's holy names, such as "Hare", "Krishna" and "Rama", most commonly in the form of the Hare Krishna (mantra), also known as </a:t>
            </a:r>
            <a:r>
              <a:rPr lang="en-US" dirty="0" err="1" smtClean="0"/>
              <a:t>kirtan</a:t>
            </a:r>
            <a:r>
              <a:rPr lang="en-US" dirty="0" smtClean="0"/>
              <a:t>.</a:t>
            </a:r>
          </a:p>
          <a:p>
            <a:r>
              <a:rPr lang="en-US" dirty="0" smtClean="0">
                <a:effectLst/>
              </a:rPr>
              <a:t>classifies itself as a </a:t>
            </a:r>
            <a:r>
              <a:rPr lang="en-US" dirty="0" smtClean="0">
                <a:effectLst/>
                <a:hlinkClick r:id="rId3" tooltip="Monotheistic"/>
              </a:rPr>
              <a:t>monotheistic</a:t>
            </a:r>
            <a:r>
              <a:rPr lang="en-US" dirty="0" smtClean="0">
                <a:effectLst/>
              </a:rPr>
              <a:t> tradition, seeing the many forms of Vishnu or Krishna as expansions or incarnations of the one Supreme God</a:t>
            </a:r>
          </a:p>
          <a:p>
            <a:pPr rtl="0"/>
            <a:r>
              <a:rPr lang="en-US" dirty="0" smtClean="0">
                <a:effectLst/>
              </a:rPr>
              <a:t>from the Bhagavad Gita </a:t>
            </a:r>
            <a:r>
              <a:rPr lang="en-US" dirty="0" err="1" smtClean="0">
                <a:effectLst/>
              </a:rPr>
              <a:t>Aruna</a:t>
            </a:r>
            <a:r>
              <a:rPr lang="en-US" dirty="0" smtClean="0">
                <a:effectLst/>
              </a:rPr>
              <a:t> speaks to Krishna, saying:</a:t>
            </a:r>
          </a:p>
          <a:p>
            <a:pPr rtl="0"/>
            <a:r>
              <a:rPr lang="en-US" dirty="0" smtClean="0">
                <a:effectLst/>
              </a:rPr>
              <a:t>"You are the Supreme Personality of Godhead, the ultimate abode, the purest, the Absolute Truth. You are the eternal, transcendental, original person, the unborn, the greatest. All the great sages such as </a:t>
            </a:r>
            <a:r>
              <a:rPr lang="en-US" dirty="0" err="1" smtClean="0">
                <a:effectLst/>
              </a:rPr>
              <a:t>Narada</a:t>
            </a:r>
            <a:r>
              <a:rPr lang="en-US" dirty="0" smtClean="0">
                <a:effectLst/>
              </a:rPr>
              <a:t>, </a:t>
            </a:r>
            <a:r>
              <a:rPr lang="en-US" dirty="0" err="1" smtClean="0">
                <a:effectLst/>
              </a:rPr>
              <a:t>Asita</a:t>
            </a:r>
            <a:r>
              <a:rPr lang="en-US" dirty="0" smtClean="0">
                <a:effectLst/>
              </a:rPr>
              <a:t>, </a:t>
            </a:r>
            <a:r>
              <a:rPr lang="en-US" dirty="0" err="1" smtClean="0">
                <a:effectLst/>
              </a:rPr>
              <a:t>Devala</a:t>
            </a:r>
            <a:r>
              <a:rPr lang="en-US" dirty="0" smtClean="0">
                <a:effectLst/>
              </a:rPr>
              <a:t> and Vyasa confirm this truth about You, and now You Yourself are declaring it to me</a:t>
            </a:r>
          </a:p>
          <a:p>
            <a:pPr rtl="0"/>
            <a:r>
              <a:rPr lang="en-US" dirty="0" smtClean="0">
                <a:effectLst/>
              </a:rPr>
              <a:t>A particularly distinct part of the </a:t>
            </a:r>
            <a:r>
              <a:rPr lang="en-US" dirty="0" err="1" smtClean="0">
                <a:effectLst/>
              </a:rPr>
              <a:t>Gaudiya</a:t>
            </a:r>
            <a:r>
              <a:rPr lang="en-US" dirty="0" smtClean="0">
                <a:effectLst/>
              </a:rPr>
              <a:t> Vaishnava philosophy espoused by Chaitanya </a:t>
            </a:r>
            <a:r>
              <a:rPr lang="en-US" dirty="0" err="1" smtClean="0">
                <a:effectLst/>
              </a:rPr>
              <a:t>Mahaprabhu</a:t>
            </a:r>
            <a:r>
              <a:rPr lang="en-US" dirty="0" smtClean="0">
                <a:effectLst/>
              </a:rPr>
              <a:t> is the concept of </a:t>
            </a:r>
            <a:r>
              <a:rPr lang="en-US" i="1" dirty="0" err="1" smtClean="0">
                <a:effectLst/>
                <a:hlinkClick r:id="rId4" tooltip="Achintya Bheda Abheda"/>
              </a:rPr>
              <a:t>Achintya</a:t>
            </a:r>
            <a:r>
              <a:rPr lang="en-US" i="1" dirty="0" smtClean="0">
                <a:effectLst/>
                <a:hlinkClick r:id="rId4" tooltip="Achintya Bheda Abheda"/>
              </a:rPr>
              <a:t> </a:t>
            </a:r>
            <a:r>
              <a:rPr lang="en-US" i="1" dirty="0" err="1" smtClean="0">
                <a:effectLst/>
                <a:hlinkClick r:id="rId4" tooltip="Achintya Bheda Abheda"/>
              </a:rPr>
              <a:t>Bheda</a:t>
            </a:r>
            <a:r>
              <a:rPr lang="en-US" i="1" dirty="0" smtClean="0">
                <a:effectLst/>
                <a:hlinkClick r:id="rId4" tooltip="Achintya Bheda Abheda"/>
              </a:rPr>
              <a:t> </a:t>
            </a:r>
            <a:r>
              <a:rPr lang="en-US" i="1" dirty="0" err="1" smtClean="0">
                <a:effectLst/>
                <a:hlinkClick r:id="rId4" tooltip="Achintya Bheda Abheda"/>
              </a:rPr>
              <a:t>Abheda</a:t>
            </a:r>
            <a:r>
              <a:rPr lang="en-US" dirty="0" smtClean="0">
                <a:effectLst/>
              </a:rPr>
              <a:t>, which translates to "inconceivable oneness and difference" in the context of the soul's relationship with Krishna,</a:t>
            </a:r>
            <a:r>
              <a:rPr lang="en-US" baseline="30000" dirty="0" smtClean="0">
                <a:effectLst/>
                <a:hlinkClick r:id="rId5"/>
              </a:rPr>
              <a:t>[11]</a:t>
            </a:r>
            <a:r>
              <a:rPr lang="en-US" dirty="0" smtClean="0">
                <a:effectLst/>
              </a:rPr>
              <a:t> and also Krishna's relationship with his other energies (i.e. the material world).</a:t>
            </a:r>
            <a:r>
              <a:rPr lang="en-US" baseline="30000" dirty="0" smtClean="0">
                <a:effectLst/>
                <a:hlinkClick r:id="rId5"/>
              </a:rPr>
              <a:t>[12]</a:t>
            </a:r>
            <a:endParaRPr lang="en-US" dirty="0" smtClean="0">
              <a:effectLst/>
            </a:endParaRPr>
          </a:p>
          <a:p>
            <a:pPr rtl="0"/>
            <a:r>
              <a:rPr lang="en-US" dirty="0" smtClean="0">
                <a:effectLst/>
              </a:rPr>
              <a:t>In </a:t>
            </a:r>
            <a:r>
              <a:rPr lang="en-US" i="1" dirty="0" smtClean="0">
                <a:effectLst/>
              </a:rPr>
              <a:t>quality</a:t>
            </a:r>
            <a:r>
              <a:rPr lang="en-US" dirty="0" smtClean="0">
                <a:effectLst/>
              </a:rPr>
              <a:t>, the soul (</a:t>
            </a:r>
            <a:r>
              <a:rPr lang="en-US" i="1" dirty="0" err="1" smtClean="0">
                <a:effectLst/>
              </a:rPr>
              <a:t>jiva</a:t>
            </a:r>
            <a:r>
              <a:rPr lang="en-US" dirty="0" smtClean="0">
                <a:effectLst/>
              </a:rPr>
              <a:t>) is described as being identical to God, but in terms of </a:t>
            </a:r>
            <a:r>
              <a:rPr lang="en-US" i="1" dirty="0" smtClean="0">
                <a:effectLst/>
              </a:rPr>
              <a:t>quantity</a:t>
            </a:r>
            <a:r>
              <a:rPr lang="en-US" dirty="0" smtClean="0">
                <a:effectLst/>
              </a:rPr>
              <a:t> individual </a:t>
            </a:r>
            <a:r>
              <a:rPr lang="en-US" i="1" dirty="0" err="1" smtClean="0">
                <a:effectLst/>
              </a:rPr>
              <a:t>jivas</a:t>
            </a:r>
            <a:r>
              <a:rPr lang="en-US" dirty="0" smtClean="0">
                <a:effectLst/>
              </a:rPr>
              <a:t> are said to be </a:t>
            </a:r>
            <a:r>
              <a:rPr lang="en-US" dirty="0" smtClean="0">
                <a:effectLst/>
                <a:hlinkClick r:id="rId6" tooltip="Infinitesimal"/>
              </a:rPr>
              <a:t>infinitesimal</a:t>
            </a:r>
            <a:r>
              <a:rPr lang="en-US" dirty="0" smtClean="0">
                <a:effectLst/>
              </a:rPr>
              <a:t> in comparison to the </a:t>
            </a:r>
            <a:r>
              <a:rPr lang="en-US" dirty="0" smtClean="0">
                <a:effectLst/>
                <a:hlinkClick r:id="rId7" tooltip="Infinity"/>
              </a:rPr>
              <a:t>unlimited</a:t>
            </a:r>
            <a:r>
              <a:rPr lang="en-US" dirty="0" smtClean="0">
                <a:effectLst/>
              </a:rPr>
              <a:t> Supreme Being. The exact nature of this relationship (being simultaneously one and different with Krishna) is inconceivable to the human mind, but can be experienced through the process of </a:t>
            </a:r>
            <a:r>
              <a:rPr lang="en-US" dirty="0" smtClean="0">
                <a:effectLst/>
                <a:hlinkClick r:id="rId8" tooltip="Bhakti yoga"/>
              </a:rPr>
              <a:t>Bhakti yoga</a:t>
            </a:r>
            <a:r>
              <a:rPr lang="en-US" dirty="0" smtClean="0">
                <a:effectLst/>
              </a:rPr>
              <a:t>.</a:t>
            </a:r>
          </a:p>
          <a:p>
            <a:pPr rtl="0"/>
            <a:r>
              <a:rPr lang="en-US" dirty="0" smtClean="0">
                <a:effectLst/>
              </a:rPr>
              <a:t>This philosophy serves as a meeting of two opposing schools of </a:t>
            </a:r>
            <a:r>
              <a:rPr lang="en-US" dirty="0" smtClean="0">
                <a:effectLst/>
                <a:hlinkClick r:id="rId9" tooltip="Hindu philosophy"/>
              </a:rPr>
              <a:t>Hindu philosophy</a:t>
            </a:r>
            <a:r>
              <a:rPr lang="en-US" dirty="0" smtClean="0">
                <a:effectLst/>
              </a:rPr>
              <a:t>, pure </a:t>
            </a:r>
            <a:r>
              <a:rPr lang="en-US" dirty="0" smtClean="0">
                <a:effectLst/>
                <a:hlinkClick r:id="rId10" tooltip="Monism"/>
              </a:rPr>
              <a:t>monism</a:t>
            </a:r>
            <a:r>
              <a:rPr lang="en-US" dirty="0" smtClean="0">
                <a:effectLst/>
              </a:rPr>
              <a:t> (God and the soul as one entity) and pure </a:t>
            </a:r>
            <a:r>
              <a:rPr lang="en-US" dirty="0" smtClean="0">
                <a:effectLst/>
                <a:hlinkClick r:id="rId11" tooltip="Dualism"/>
              </a:rPr>
              <a:t>dualism</a:t>
            </a:r>
            <a:r>
              <a:rPr lang="en-US" dirty="0" smtClean="0">
                <a:effectLst/>
              </a:rPr>
              <a:t> (God and the soul as absolutely separate). In practice </a:t>
            </a:r>
            <a:r>
              <a:rPr lang="en-US" dirty="0" err="1" smtClean="0">
                <a:effectLst/>
              </a:rPr>
              <a:t>Gaudiya</a:t>
            </a:r>
            <a:r>
              <a:rPr lang="en-US" dirty="0" smtClean="0">
                <a:effectLst/>
              </a:rPr>
              <a:t> Vaishnava philosophy has much more in common with the dualistic schools, as Krishna is worshiped as a Supreme person.</a:t>
            </a:r>
          </a:p>
          <a:p>
            <a:pPr rtl="0"/>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13</a:t>
            </a:fld>
            <a:endParaRPr lang="en-US"/>
          </a:p>
        </p:txBody>
      </p:sp>
    </p:spTree>
    <p:extLst>
      <p:ext uri="{BB962C8B-B14F-4D97-AF65-F5344CB8AC3E}">
        <p14:creationId xmlns:p14="http://schemas.microsoft.com/office/powerpoint/2010/main" xmlns="" val="794511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Bhagavad Gita, the holy text of the Hindu traditions, is printed in millions of copies and scores of languages and distributed in all nooks and corners of the world, the credit for this great sacred service goes chiefly to ISKCON. For this accomplishment alone, Indians should be eternally grateful to the devoted spiritual army of Swami </a:t>
            </a:r>
            <a:r>
              <a:rPr lang="en-US" dirty="0" err="1" smtClean="0"/>
              <a:t>Prabhupada</a:t>
            </a:r>
            <a:endParaRPr lang="en-US" dirty="0" smtClean="0"/>
          </a:p>
          <a:p>
            <a:r>
              <a:rPr lang="en-US" dirty="0" smtClean="0">
                <a:effectLst/>
              </a:rPr>
              <a:t>the </a:t>
            </a:r>
            <a:r>
              <a:rPr lang="en-US" dirty="0" err="1" smtClean="0">
                <a:effectLst/>
                <a:hlinkClick r:id="rId3" tooltip="Bhaktivedanta Book Trust"/>
              </a:rPr>
              <a:t>Bhaktivedanta</a:t>
            </a:r>
            <a:r>
              <a:rPr lang="en-US" dirty="0" smtClean="0">
                <a:effectLst/>
                <a:hlinkClick r:id="rId3" tooltip="Bhaktivedanta Book Trust"/>
              </a:rPr>
              <a:t> Book Trust</a:t>
            </a:r>
            <a:r>
              <a:rPr lang="en-US" dirty="0" smtClean="0">
                <a:effectLst/>
              </a:rPr>
              <a:t>, which claims to be the world's largest publisher of ancient and classical Vaishnava religious texts</a:t>
            </a:r>
            <a:endParaRPr lang="en-US" dirty="0" smtClean="0"/>
          </a:p>
          <a:p>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16</a:t>
            </a:fld>
            <a:endParaRPr lang="en-US"/>
          </a:p>
        </p:txBody>
      </p:sp>
    </p:spTree>
    <p:extLst>
      <p:ext uri="{BB962C8B-B14F-4D97-AF65-F5344CB8AC3E}">
        <p14:creationId xmlns:p14="http://schemas.microsoft.com/office/powerpoint/2010/main" xmlns="" val="1868294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Moon says that on Easter morning at the age of 16, he had a vision in which Jesus asked him to complete his unfinished work as messiah, which is to bring the Kingdom of God to mankind and peace on earth. Accepting this call, Moon studied the Bible and other religious teachings and developed his complex doctrines about God, love, sin and the means of salvation.</a:t>
            </a:r>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17</a:t>
            </a:fld>
            <a:endParaRPr lang="en-US"/>
          </a:p>
        </p:txBody>
      </p:sp>
    </p:spTree>
    <p:extLst>
      <p:ext uri="{BB962C8B-B14F-4D97-AF65-F5344CB8AC3E}">
        <p14:creationId xmlns:p14="http://schemas.microsoft.com/office/powerpoint/2010/main" xmlns="" val="3935213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Moon's early converts would come to be tremendously influential in the spread of </a:t>
            </a:r>
            <a:r>
              <a:rPr lang="en-US" dirty="0" err="1" smtClean="0"/>
              <a:t>Unificationism</a:t>
            </a:r>
            <a:r>
              <a:rPr lang="en-US" dirty="0" smtClean="0"/>
              <a:t> in America. Young </a:t>
            </a:r>
            <a:r>
              <a:rPr lang="en-US" dirty="0" err="1" smtClean="0"/>
              <a:t>Oon</a:t>
            </a:r>
            <a:r>
              <a:rPr lang="en-US" dirty="0" smtClean="0"/>
              <a:t> Kim, known as Miss Kim, was prone to seeing visions in her youth and came to believe she had a religious role of importance to fulfill in the world. She was especially interested in the writings of Emanuel Swedenborg (which influenced New Thought), and even reported receiving visits from him in visions.</a:t>
            </a:r>
          </a:p>
          <a:p>
            <a:endParaRPr lang="en-US" dirty="0" smtClean="0"/>
          </a:p>
          <a:p>
            <a:r>
              <a:rPr lang="en-US" dirty="0" smtClean="0"/>
              <a:t>Miss Kim met Reverend Moon in 1954, converted to </a:t>
            </a:r>
            <a:r>
              <a:rPr lang="en-US" dirty="0" err="1" smtClean="0"/>
              <a:t>Unificationism</a:t>
            </a:r>
            <a:r>
              <a:rPr lang="en-US" dirty="0" smtClean="0"/>
              <a:t>, and became the first missionary of the Unification Church to the United States. She settled in Eugene, Oregon, in 1959, where she was student at the University of Oregon in order to stay in the United States. She worked to support her expenses and in her spare time proselytized and began translating the Divine Principle into English. She gained a few followers, and the group relocated to San Francisco</a:t>
            </a:r>
          </a:p>
          <a:p>
            <a:endParaRPr lang="en-US" dirty="0" smtClean="0"/>
          </a:p>
          <a:p>
            <a:r>
              <a:rPr lang="en-US" dirty="0" smtClean="0"/>
              <a:t>Meanwhile, Sang </a:t>
            </a:r>
            <a:r>
              <a:rPr lang="en-US" dirty="0" err="1" smtClean="0"/>
              <a:t>Ik</a:t>
            </a:r>
            <a:r>
              <a:rPr lang="en-US" dirty="0" smtClean="0"/>
              <a:t> Choi led the movement in Japan beginning in 1958. He had much success in </a:t>
            </a:r>
            <a:r>
              <a:rPr lang="en-US" dirty="0" err="1" smtClean="0"/>
              <a:t>prosyletizing</a:t>
            </a:r>
            <a:r>
              <a:rPr lang="en-US" dirty="0" smtClean="0"/>
              <a:t>, especially among high school and college students, and he employed a very systematic approach to gaining converts and then training them in Japan.</a:t>
            </a:r>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18</a:t>
            </a:fld>
            <a:endParaRPr lang="en-US"/>
          </a:p>
        </p:txBody>
      </p:sp>
    </p:spTree>
    <p:extLst>
      <p:ext uri="{BB962C8B-B14F-4D97-AF65-F5344CB8AC3E}">
        <p14:creationId xmlns:p14="http://schemas.microsoft.com/office/powerpoint/2010/main" xmlns="" val="2113944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Reverend Moon began to get involved with politics, and his strong anti-communist feelings and his willingness to spend his money strategically gained him acceptance into many political circles. Moon give a series of public speeches, including one in Madison Square Garden in New York City in 1974 and two in 1976: In Yankee Stadium in New York City, and on the grounds of the Washington Monument in Washington D.C., where he spoke on "God's Hope for America."</a:t>
            </a:r>
          </a:p>
          <a:p>
            <a:r>
              <a:rPr lang="en-US" dirty="0" smtClean="0"/>
              <a:t>Moon was an outspoken supporter of Richard Nixon throughout the Watergate scandal, taking out ads on his behalf and holding a rally in Washington.</a:t>
            </a:r>
          </a:p>
          <a:p>
            <a:endParaRPr lang="en-US" dirty="0" smtClean="0"/>
          </a:p>
          <a:p>
            <a:r>
              <a:rPr lang="en-US" dirty="0" smtClean="0"/>
              <a:t>sociologist specializing in religion, studied Unification Church members in England. She concluded that the Unification Church did not use brainwashing for conversion and published her findings in the b</a:t>
            </a:r>
          </a:p>
          <a:p>
            <a:endParaRPr lang="en-US" dirty="0" smtClean="0"/>
          </a:p>
          <a:p>
            <a:r>
              <a:rPr lang="en-US" sz="1200" kern="1200" dirty="0" smtClean="0">
                <a:solidFill>
                  <a:schemeClr val="tx1"/>
                </a:solidFill>
                <a:effectLst/>
                <a:latin typeface="+mn-lt"/>
                <a:ea typeface="+mn-ea"/>
                <a:cs typeface="+mn-cs"/>
              </a:rPr>
              <a:t>A study examined 190 US newspaper articles about former members during the early years of the Unification Church, 1974 to 1977. </a:t>
            </a:r>
            <a:r>
              <a:rPr lang="en-US" sz="1200" b="1" kern="1200" baseline="-250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 They counted 709 "atrocity tales". The most common was psychological violation of personal freedom and autonomy. Such articles were used by some to justify kidnapping Unification Church members and forcibly deprogramming </a:t>
            </a:r>
            <a:r>
              <a:rPr lang="en-US" sz="1200" kern="1200" dirty="0" err="1" smtClean="0">
                <a:solidFill>
                  <a:schemeClr val="tx1"/>
                </a:solidFill>
                <a:effectLst/>
                <a:latin typeface="+mn-lt"/>
                <a:ea typeface="+mn-ea"/>
                <a:cs typeface="+mn-cs"/>
              </a:rPr>
              <a:t>them.</a:t>
            </a:r>
            <a:r>
              <a:rPr lang="en-US" dirty="0" err="1" smtClean="0"/>
              <a:t>ook</a:t>
            </a:r>
            <a:r>
              <a:rPr lang="en-US" dirty="0" smtClean="0"/>
              <a:t> The Making of a Moonie: Choice or Brainwashing? (1984).</a:t>
            </a:r>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19</a:t>
            </a:fld>
            <a:endParaRPr lang="en-US"/>
          </a:p>
        </p:txBody>
      </p:sp>
    </p:spTree>
    <p:extLst>
      <p:ext uri="{BB962C8B-B14F-4D97-AF65-F5344CB8AC3E}">
        <p14:creationId xmlns:p14="http://schemas.microsoft.com/office/powerpoint/2010/main" xmlns="" val="231638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1978, a Congressional subcommittee issued a report that included the results of its investigation into the UC, and into other organizations associated with Moon. Among its other conclusions, the subcommittee's report stated that "Among the goals of the Moon Organization is the establishment of a worldwide government in which the separation of church and state would be abolished and which would be governed by Moon and his followers."</a:t>
            </a:r>
          </a:p>
          <a:p>
            <a:r>
              <a:rPr lang="en-US" dirty="0" smtClean="0"/>
              <a:t>In 1981 the Unification Church's bid for U.S. tax-exempt status as a religious organization was denied when an appellate court ruled that the church's primary purpose was political rather than religious. In 1982 Moon was convicted of tax evasion, sentenced to 18 months in prison, and fined $25,000. He began serving his term in 1984, and some fellow prisoners have written statements describing him as humble, hardworking and joyful. His followers, as well as many non-Unification religious leaders, regarded the trial as religious persecution by the government.</a:t>
            </a:r>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20</a:t>
            </a:fld>
            <a:endParaRPr lang="en-US"/>
          </a:p>
        </p:txBody>
      </p:sp>
    </p:spTree>
    <p:extLst>
      <p:ext uri="{BB962C8B-B14F-4D97-AF65-F5344CB8AC3E}">
        <p14:creationId xmlns:p14="http://schemas.microsoft.com/office/powerpoint/2010/main" xmlns="" val="8275551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church was also hurt when </a:t>
            </a:r>
            <a:r>
              <a:rPr lang="en-US" dirty="0" err="1" smtClean="0"/>
              <a:t>Nansook</a:t>
            </a:r>
            <a:r>
              <a:rPr lang="en-US" dirty="0" smtClean="0"/>
              <a:t> Hong left her husband Hyo </a:t>
            </a:r>
            <a:r>
              <a:rPr lang="en-US" dirty="0" err="1" smtClean="0"/>
              <a:t>Jin</a:t>
            </a:r>
            <a:r>
              <a:rPr lang="en-US" dirty="0" smtClean="0"/>
              <a:t> (son of Rev. and Mrs. Moon) and in 1998 wrote an exposé of life in the Moon family, In the Shadow of the Moons.</a:t>
            </a:r>
          </a:p>
          <a:p>
            <a:r>
              <a:rPr lang="en-US" dirty="0" smtClean="0"/>
              <a:t>This is perhaps the most serious issue facing the Unification Church, since its theology centers on the belief that Moon's children are sinless. But </a:t>
            </a:r>
            <a:r>
              <a:rPr lang="en-US" dirty="0" err="1" smtClean="0"/>
              <a:t>Nansook</a:t>
            </a:r>
            <a:r>
              <a:rPr lang="en-US" dirty="0" smtClean="0"/>
              <a:t> Hong wrote that Hyo </a:t>
            </a:r>
            <a:r>
              <a:rPr lang="en-US" dirty="0" err="1" smtClean="0"/>
              <a:t>Jin</a:t>
            </a:r>
            <a:r>
              <a:rPr lang="en-US" dirty="0" smtClean="0"/>
              <a:t>, who grew up in luxurious surroundings and rarely saw his busy parents, was physically and emotionally abusive and addicted to cocaine and pornography</a:t>
            </a:r>
          </a:p>
          <a:p>
            <a:endParaRPr lang="en-US" dirty="0" smtClean="0"/>
          </a:p>
          <a:p>
            <a:r>
              <a:rPr lang="en-US" dirty="0" smtClean="0"/>
              <a:t>Co-host</a:t>
            </a:r>
            <a:r>
              <a:rPr lang="en-US" baseline="0" dirty="0" smtClean="0"/>
              <a:t> with Nation of Islam at Million Family March in Washington, DC</a:t>
            </a:r>
          </a:p>
          <a:p>
            <a:r>
              <a:rPr lang="en-US" baseline="0" dirty="0" smtClean="0"/>
              <a:t>Co-host with </a:t>
            </a:r>
            <a:r>
              <a:rPr lang="en-US" baseline="0" dirty="0" err="1" smtClean="0"/>
              <a:t>Depak</a:t>
            </a:r>
            <a:r>
              <a:rPr lang="en-US" baseline="0" dirty="0" smtClean="0"/>
              <a:t> Chopra and United Nations at event in United Nations headquarters in 2010 and 2012</a:t>
            </a:r>
            <a:endParaRPr lang="en-US" dirty="0" smtClean="0"/>
          </a:p>
          <a:p>
            <a:endParaRPr lang="en-US" dirty="0" smtClean="0"/>
          </a:p>
          <a:p>
            <a:r>
              <a:rPr lang="en-US" dirty="0" smtClean="0"/>
              <a:t>Moon made a long speech after being crowned “King of Peace” which included the statements:</a:t>
            </a:r>
          </a:p>
          <a:p>
            <a:r>
              <a:rPr lang="en-US" dirty="0" smtClean="0"/>
              <a:t>"Emperors, kings and presidents... have declared to all Heaven and Earth that Reverend Sun Myung Moon is none other than humanity's Savior, Messiah, Returning Lord and True Parent." "The founders of five great religions and many other leaders in the spirit world, including even Communist leaders such as Marx and Lenin... and dictators such as Hitler and Stalin, have found strength in my teachings, mended their ways and been reborn as new persons." The event, which also gave state and national "crowns of peace," was organized by the Unification Church. The members of the Congress who attended said they were misled about the content of the event . Very</a:t>
            </a:r>
            <a:r>
              <a:rPr lang="en-US" baseline="0" dirty="0" smtClean="0"/>
              <a:t> little press on the event.</a:t>
            </a:r>
          </a:p>
          <a:p>
            <a:endParaRPr lang="en-US" baseline="0" dirty="0" smtClean="0"/>
          </a:p>
          <a:p>
            <a:r>
              <a:rPr lang="en-US" sz="1200" kern="1200" dirty="0" smtClean="0">
                <a:solidFill>
                  <a:schemeClr val="tx1"/>
                </a:solidFill>
                <a:effectLst/>
                <a:latin typeface="+mn-lt"/>
                <a:ea typeface="+mn-ea"/>
                <a:cs typeface="+mn-cs"/>
              </a:rPr>
              <a:t>His acolytes continued to exercise considerable political power in South Korea, and to proclaim the imminent dawn of Moon’s new kingdom of heaven. But the family members who stepped up to take his crown proved far less charismatic and far more interested in modernizing the church, making it cool, than in spreading the messages to which followers had grown accustomed. Within about a year, another wave of scandals about Moon’s own infidelity, the clear failure of the Reverend’s visions, and timelines for earth’s spiritual renewal, and the wishy-washy direction of his predecessors had torpedoed membership down to perhaps 15,000 to 25,000 adherents.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Rev. Moon's eldest surviving son, Hyun </a:t>
            </a:r>
            <a:r>
              <a:rPr lang="en-US" sz="1200" kern="1200" dirty="0" err="1" smtClean="0">
                <a:solidFill>
                  <a:schemeClr val="tx1"/>
                </a:solidFill>
                <a:effectLst/>
                <a:latin typeface="+mn-lt"/>
                <a:ea typeface="+mn-ea"/>
                <a:cs typeface="+mn-cs"/>
              </a:rPr>
              <a:t>Jin</a:t>
            </a:r>
            <a:r>
              <a:rPr lang="en-US" sz="1200" kern="1200" dirty="0" smtClean="0">
                <a:solidFill>
                  <a:schemeClr val="tx1"/>
                </a:solidFill>
                <a:effectLst/>
                <a:latin typeface="+mn-lt"/>
                <a:ea typeface="+mn-ea"/>
                <a:cs typeface="+mn-cs"/>
              </a:rPr>
              <a:t> (Preston), split from the Church and formed the </a:t>
            </a:r>
            <a:r>
              <a:rPr lang="en-US" sz="1200" i="1" kern="1200" dirty="0" smtClean="0">
                <a:solidFill>
                  <a:schemeClr val="tx1"/>
                </a:solidFill>
                <a:effectLst/>
                <a:latin typeface="+mn-lt"/>
                <a:ea typeface="+mn-ea"/>
                <a:cs typeface="+mn-cs"/>
              </a:rPr>
              <a:t>Global Peace Movement </a:t>
            </a:r>
            <a:r>
              <a:rPr lang="en-US" sz="1200" kern="1200" dirty="0" smtClean="0">
                <a:solidFill>
                  <a:schemeClr val="tx1"/>
                </a:solidFill>
                <a:effectLst/>
                <a:latin typeface="+mn-lt"/>
                <a:ea typeface="+mn-ea"/>
                <a:cs typeface="+mn-cs"/>
              </a:rPr>
              <a:t>in 2009. </a:t>
            </a:r>
            <a:r>
              <a:rPr lang="en-US" sz="1200" b="1" kern="1200" baseline="-25000" dirty="0" smtClean="0">
                <a:solidFill>
                  <a:schemeClr val="tx1"/>
                </a:solidFill>
                <a:effectLst/>
                <a:latin typeface="+mn-lt"/>
                <a:ea typeface="+mn-ea"/>
                <a:cs typeface="+mn-cs"/>
              </a:rPr>
              <a:t>7</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His youngest son, </a:t>
            </a:r>
            <a:r>
              <a:rPr lang="en-US" sz="1200" kern="1200" dirty="0" err="1" smtClean="0">
                <a:solidFill>
                  <a:schemeClr val="tx1"/>
                </a:solidFill>
                <a:effectLst/>
                <a:latin typeface="+mn-lt"/>
                <a:ea typeface="+mn-ea"/>
                <a:cs typeface="+mn-cs"/>
              </a:rPr>
              <a:t>Hyung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Jin</a:t>
            </a:r>
            <a:r>
              <a:rPr lang="en-US" sz="1200" kern="1200" dirty="0" smtClean="0">
                <a:solidFill>
                  <a:schemeClr val="tx1"/>
                </a:solidFill>
                <a:effectLst/>
                <a:latin typeface="+mn-lt"/>
                <a:ea typeface="+mn-ea"/>
                <a:cs typeface="+mn-cs"/>
              </a:rPr>
              <a:t> (Sean) split from the Church and organized the </a:t>
            </a:r>
            <a:r>
              <a:rPr lang="en-US" sz="1200" i="1" kern="1200" dirty="0" smtClean="0">
                <a:solidFill>
                  <a:schemeClr val="tx1"/>
                </a:solidFill>
                <a:effectLst/>
                <a:latin typeface="+mn-lt"/>
                <a:ea typeface="+mn-ea"/>
                <a:cs typeface="+mn-cs"/>
              </a:rPr>
              <a:t>World Peace and Unification Sanctuary</a:t>
            </a:r>
            <a:r>
              <a:rPr lang="en-US" sz="1200" kern="1200" dirty="0" smtClean="0">
                <a:solidFill>
                  <a:schemeClr val="tx1"/>
                </a:solidFill>
                <a:effectLst/>
                <a:latin typeface="+mn-lt"/>
                <a:ea typeface="+mn-ea"/>
                <a:cs typeface="+mn-cs"/>
              </a:rPr>
              <a:t>, a.k.a. the </a:t>
            </a:r>
            <a:r>
              <a:rPr lang="en-US" sz="1200" i="1" kern="1200" dirty="0" smtClean="0">
                <a:solidFill>
                  <a:schemeClr val="tx1"/>
                </a:solidFill>
                <a:effectLst/>
                <a:latin typeface="+mn-lt"/>
                <a:ea typeface="+mn-ea"/>
                <a:cs typeface="+mn-cs"/>
              </a:rPr>
              <a:t>Sanctuary Church</a:t>
            </a:r>
            <a:r>
              <a:rPr lang="en-US" sz="1200" kern="1200" dirty="0" smtClean="0">
                <a:solidFill>
                  <a:schemeClr val="tx1"/>
                </a:solidFill>
                <a:effectLst/>
                <a:latin typeface="+mn-lt"/>
                <a:ea typeface="+mn-ea"/>
                <a:cs typeface="+mn-cs"/>
              </a:rPr>
              <a:t> in Newfoundland, PA. </a:t>
            </a:r>
          </a:p>
          <a:p>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21</a:t>
            </a:fld>
            <a:endParaRPr lang="en-US"/>
          </a:p>
        </p:txBody>
      </p:sp>
    </p:spTree>
    <p:extLst>
      <p:ext uri="{BB962C8B-B14F-4D97-AF65-F5344CB8AC3E}">
        <p14:creationId xmlns:p14="http://schemas.microsoft.com/office/powerpoint/2010/main" xmlns="" val="1216972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Members must remain celibate before marriage, abstain from tobacco and alcohol, and work long hours. The group can become their whole life, the source of their religious, cultural, social, and other support systems. If they become disillusioned by some aspect of the church, this some unusually dedicated members can find it very difficult to leave the organization and abandon these support networks. When they do leave, they are often angry with themselves and the church, believing that they have wasted perhaps years of their life within the group. This problem is common to all high intensity/high demand denominations which require major commitment to the group. e.g. Jehovah's Witnesses, Mormons, and (for priests and nuns) the Roman Catholic Church. </a:t>
            </a:r>
          </a:p>
          <a:p>
            <a:endParaRPr lang="en-US" dirty="0" smtClean="0"/>
          </a:p>
          <a:p>
            <a:r>
              <a:rPr lang="en-US" i="1" dirty="0" smtClean="0"/>
              <a:t>Divine</a:t>
            </a:r>
            <a:r>
              <a:rPr lang="en-US" i="1" baseline="0" dirty="0" smtClean="0"/>
              <a:t> Principles</a:t>
            </a:r>
            <a:r>
              <a:rPr lang="en-US" dirty="0" smtClean="0"/>
              <a:t> </a:t>
            </a:r>
            <a:r>
              <a:rPr lang="en-US" dirty="0" smtClean="0">
                <a:effectLst/>
              </a:rPr>
              <a:t>lays out the core of Unification theology, and is held by believers to have the status of </a:t>
            </a:r>
            <a:r>
              <a:rPr lang="en-US" dirty="0" smtClean="0">
                <a:effectLst/>
                <a:hlinkClick r:id="rId3" tooltip="Holy Scripture"/>
              </a:rPr>
              <a:t>Holy Scripture</a:t>
            </a:r>
            <a:r>
              <a:rPr lang="en-US" dirty="0" smtClean="0">
                <a:effectLst/>
              </a:rPr>
              <a:t>. </a:t>
            </a:r>
          </a:p>
          <a:p>
            <a:endParaRPr lang="en-US" dirty="0" smtClean="0"/>
          </a:p>
          <a:p>
            <a:r>
              <a:rPr lang="en-US" dirty="0" smtClean="0">
                <a:effectLst/>
              </a:rPr>
              <a:t>In 1977 representatives from the </a:t>
            </a:r>
            <a:r>
              <a:rPr lang="en-US" dirty="0" smtClean="0">
                <a:effectLst/>
                <a:hlinkClick r:id="rId4" tooltip="American Jewish Committee"/>
              </a:rPr>
              <a:t>American Jewish Committee</a:t>
            </a:r>
            <a:r>
              <a:rPr lang="en-US" dirty="0" smtClean="0">
                <a:effectLst/>
              </a:rPr>
              <a:t>, the </a:t>
            </a:r>
            <a:r>
              <a:rPr lang="en-US" dirty="0" smtClean="0">
                <a:effectLst/>
                <a:hlinkClick r:id="rId5" tooltip="National Council of Churches"/>
              </a:rPr>
              <a:t>National Council of Churches</a:t>
            </a:r>
            <a:r>
              <a:rPr lang="en-US" dirty="0" smtClean="0">
                <a:effectLst/>
              </a:rPr>
              <a:t>, and the </a:t>
            </a:r>
            <a:r>
              <a:rPr lang="en-US" dirty="0" smtClean="0">
                <a:effectLst/>
                <a:hlinkClick r:id="rId6" tooltip="Roman Catholic Archdiocese of New York"/>
              </a:rPr>
              <a:t>Roman Catholic Archdiocese of New York</a:t>
            </a:r>
            <a:r>
              <a:rPr lang="en-US" dirty="0" smtClean="0">
                <a:effectLst/>
              </a:rPr>
              <a:t> held a press conference to say that the </a:t>
            </a:r>
            <a:r>
              <a:rPr lang="en-US" i="1" dirty="0" smtClean="0">
                <a:effectLst/>
              </a:rPr>
              <a:t>Divine Principle</a:t>
            </a:r>
            <a:r>
              <a:rPr lang="en-US" dirty="0" smtClean="0">
                <a:effectLst/>
              </a:rPr>
              <a:t> contains </a:t>
            </a:r>
            <a:r>
              <a:rPr lang="en-US" dirty="0" err="1" smtClean="0">
                <a:effectLst/>
              </a:rPr>
              <a:t>antisemitic</a:t>
            </a:r>
            <a:r>
              <a:rPr lang="en-US" dirty="0" smtClean="0">
                <a:effectLst/>
              </a:rPr>
              <a:t> references and </a:t>
            </a:r>
            <a:r>
              <a:rPr lang="en-US" dirty="0" smtClean="0">
                <a:effectLst/>
                <a:hlinkClick r:id="rId7" tooltip="Heresy"/>
              </a:rPr>
              <a:t>heresy</a:t>
            </a:r>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22</a:t>
            </a:fld>
            <a:endParaRPr lang="en-US"/>
          </a:p>
        </p:txBody>
      </p:sp>
    </p:spTree>
    <p:extLst>
      <p:ext uri="{BB962C8B-B14F-4D97-AF65-F5344CB8AC3E}">
        <p14:creationId xmlns:p14="http://schemas.microsoft.com/office/powerpoint/2010/main" xmlns="" val="23304910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23</a:t>
            </a:fld>
            <a:endParaRPr lang="en-US"/>
          </a:p>
        </p:txBody>
      </p:sp>
    </p:spTree>
    <p:extLst>
      <p:ext uri="{BB962C8B-B14F-4D97-AF65-F5344CB8AC3E}">
        <p14:creationId xmlns:p14="http://schemas.microsoft.com/office/powerpoint/2010/main" xmlns="" val="1648558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male and female, positive and negative charges, arteries and veins, and so on</a:t>
            </a:r>
          </a:p>
          <a:p>
            <a:endParaRPr lang="en-US" dirty="0" smtClean="0"/>
          </a:p>
          <a:p>
            <a:r>
              <a:rPr lang="en-US" dirty="0" smtClean="0"/>
              <a:t>Moon = the third Adam, Adam = first, Jesus = second</a:t>
            </a:r>
          </a:p>
          <a:p>
            <a:endParaRPr lang="en-US" dirty="0" smtClean="0"/>
          </a:p>
          <a:p>
            <a:r>
              <a:rPr lang="en-US" dirty="0" smtClean="0"/>
              <a:t>Moon says that Jesus failed at the First Coming, but he (Moon) will not! (speech on 8/24/92)</a:t>
            </a:r>
          </a:p>
          <a:p>
            <a:endParaRPr lang="en-US" dirty="0" smtClean="0"/>
          </a:p>
          <a:p>
            <a:r>
              <a:rPr lang="en-US" dirty="0" smtClean="0"/>
              <a:t>"He [God] is living in me and I am the incarnation of Himself. ... The whole world is in my hand, and I will conquer and subjugate the world."</a:t>
            </a:r>
          </a:p>
          <a:p>
            <a:r>
              <a:rPr lang="en-US" dirty="0" smtClean="0"/>
              <a:t>"God is now throwing Christianity away and is now establishing a new religion, and this new religion is the Unification Church."</a:t>
            </a:r>
          </a:p>
          <a:p>
            <a:r>
              <a:rPr lang="en-US" dirty="0" smtClean="0"/>
              <a:t>"All the Christians in the world are destined to be absorbed by our movement."</a:t>
            </a:r>
          </a:p>
          <a:p>
            <a:r>
              <a:rPr lang="en-US" dirty="0" smtClean="0"/>
              <a:t>"There have been saints, prophets, many religious leaders in past human history. Master here [Moon] is more than any of those people and greater than Jesus himself."</a:t>
            </a:r>
          </a:p>
          <a:p>
            <a:r>
              <a:rPr lang="en-US" dirty="0" smtClean="0"/>
              <a:t>"I [Moon] am the Alpha and Omega, the beginning and the end."</a:t>
            </a:r>
          </a:p>
          <a:p>
            <a:r>
              <a:rPr lang="en-US" dirty="0" smtClean="0"/>
              <a:t>"God and man are one. Man is incarnate God,”</a:t>
            </a:r>
          </a:p>
          <a:p>
            <a:endParaRPr lang="en-US" dirty="0" smtClean="0"/>
          </a:p>
          <a:p>
            <a:r>
              <a:rPr lang="en-US" dirty="0" smtClean="0"/>
              <a:t>The term "Mass Marriage" is actually a misnomer, but that is what they are popularly known as. In reality, no one is being married in these mass wedding spectacles. Instead, the "Blessing," as Moonies refer to this event, is a religious ceremony and not actual weddings. Though they are dressed as brides and grooms and repeat marriage vows at these events, the ones that intend to be husband and wife will have to obtain marriage licenses from whatever jurisdiction they reside in. In former years, only those couples that Sun Myung Moon had matched (Moon chose usually complete strangers who would then become husband and wife based on Moon's selection) or those who had passed very stringent qualifications (including from 3 to 7 years of celibacy before marriage) would be allowed to be 'blessed' by Moon. In recent years, these events are often billed as a 'recommitment of marriage' to unsuspecting participants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24</a:t>
            </a:fld>
            <a:endParaRPr lang="en-US"/>
          </a:p>
        </p:txBody>
      </p:sp>
    </p:spTree>
    <p:extLst>
      <p:ext uri="{BB962C8B-B14F-4D97-AF65-F5344CB8AC3E}">
        <p14:creationId xmlns:p14="http://schemas.microsoft.com/office/powerpoint/2010/main" xmlns="" val="2296481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Mahavatar" means "great avatar", and "</a:t>
            </a:r>
            <a:r>
              <a:rPr lang="en-US" dirty="0" err="1" smtClean="0"/>
              <a:t>Babaji</a:t>
            </a:r>
            <a:r>
              <a:rPr lang="en-US" dirty="0" smtClean="0"/>
              <a:t>" simply means "revered father</a:t>
            </a:r>
          </a:p>
          <a:p>
            <a:r>
              <a:rPr lang="en-US" dirty="0" smtClean="0">
                <a:effectLst/>
              </a:rPr>
              <a:t>In his book </a:t>
            </a:r>
            <a:r>
              <a:rPr lang="en-US" i="1" dirty="0" smtClean="0">
                <a:effectLst/>
              </a:rPr>
              <a:t>The Second Coming of Christ</a:t>
            </a:r>
            <a:r>
              <a:rPr lang="en-US" dirty="0" smtClean="0">
                <a:effectLst/>
              </a:rPr>
              <a:t>, </a:t>
            </a:r>
            <a:r>
              <a:rPr lang="en-US" dirty="0" err="1" smtClean="0">
                <a:effectLst/>
              </a:rPr>
              <a:t>Yogananda</a:t>
            </a:r>
            <a:r>
              <a:rPr lang="en-US" dirty="0" smtClean="0">
                <a:effectLst/>
              </a:rPr>
              <a:t> states that Jesus Christ went to India and conferred with Mahavatar </a:t>
            </a:r>
            <a:r>
              <a:rPr lang="en-US" dirty="0" err="1" smtClean="0">
                <a:effectLst/>
              </a:rPr>
              <a:t>Babaji</a:t>
            </a:r>
            <a:r>
              <a:rPr lang="en-US" dirty="0" smtClean="0">
                <a:effectLst/>
              </a:rPr>
              <a:t>. This would make </a:t>
            </a:r>
            <a:r>
              <a:rPr lang="en-US" dirty="0" err="1" smtClean="0">
                <a:effectLst/>
              </a:rPr>
              <a:t>Babaji</a:t>
            </a:r>
            <a:r>
              <a:rPr lang="en-US" dirty="0" smtClean="0">
                <a:effectLst/>
              </a:rPr>
              <a:t> at least 2000 years old</a:t>
            </a:r>
          </a:p>
          <a:p>
            <a:r>
              <a:rPr lang="en-US" dirty="0" err="1" smtClean="0"/>
              <a:t>Yogananda</a:t>
            </a:r>
            <a:r>
              <a:rPr lang="en-US" dirty="0" smtClean="0"/>
              <a:t> was the first Hindu teacher of yoga to spend a major portion of his life in America. He lived there from 1920—1952, interrupted by an extended trip abroad in 1935–1936 which was mainly to visit his guru. He is credited with bringing yoga to the west </a:t>
            </a:r>
          </a:p>
          <a:p>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4</a:t>
            </a:fld>
            <a:endParaRPr lang="en-US"/>
          </a:p>
        </p:txBody>
      </p:sp>
    </p:spTree>
    <p:extLst>
      <p:ext uri="{BB962C8B-B14F-4D97-AF65-F5344CB8AC3E}">
        <p14:creationId xmlns:p14="http://schemas.microsoft.com/office/powerpoint/2010/main" xmlns="" val="14640512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1976, The New York Times made the following astute observation about Moon and the Unification Church: "While church members accept Moon's theology as revealed truth, non-members generally find it a mind-boggling mixture of Pentecostal Christianity, Eastern mysticism, anti-Communism, pop psychology, and metaphysics." Below are the highlights of what the Moonies believe concerning their source of authority, Biblical interpretation, the fall of man, the occult, sin, Christ, salvation, the Holy Spirit, the Trinity, marriage, eschatology, and heaven and hell: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25</a:t>
            </a:fld>
            <a:endParaRPr lang="en-US"/>
          </a:p>
        </p:txBody>
      </p:sp>
    </p:spTree>
    <p:extLst>
      <p:ext uri="{BB962C8B-B14F-4D97-AF65-F5344CB8AC3E}">
        <p14:creationId xmlns:p14="http://schemas.microsoft.com/office/powerpoint/2010/main" xmlns="" val="28267522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Many </a:t>
            </a:r>
            <a:r>
              <a:rPr lang="en-US" sz="1200" dirty="0" smtClean="0"/>
              <a:t>Biographical statements on Scientology website have been found to be false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 use Wikipedia 16,000 word article that has 364 footnotes and over 20</a:t>
            </a:r>
            <a:r>
              <a:rPr lang="en-US" sz="1200" baseline="0" dirty="0" smtClean="0"/>
              <a:t> references on L. Ron Hubbard. The Wikipedia page was last updated Nov 30, 2016 </a:t>
            </a:r>
            <a:endParaRPr lang="en-US" sz="1200" dirty="0" smtClean="0"/>
          </a:p>
          <a:p>
            <a:r>
              <a:rPr lang="en-US" dirty="0" smtClean="0"/>
              <a:t>There is also a 13,000</a:t>
            </a:r>
            <a:r>
              <a:rPr lang="en-US" baseline="0" dirty="0" smtClean="0"/>
              <a:t> word article on the beliefs of Scientology with</a:t>
            </a:r>
            <a:r>
              <a:rPr lang="en-US" dirty="0" smtClean="0"/>
              <a:t> 447 footnotes and as many references</a:t>
            </a:r>
            <a:r>
              <a:rPr lang="en-US" baseline="0" dirty="0" smtClean="0"/>
              <a:t>, and an article on the Church of Scientology organization also with staggering numbers of notes and words.</a:t>
            </a:r>
          </a:p>
          <a:p>
            <a:endParaRPr lang="en-US" dirty="0" smtClean="0"/>
          </a:p>
          <a:p>
            <a:r>
              <a:rPr lang="en-US" dirty="0" smtClean="0"/>
              <a:t>Scientology accounts say that he "studied nuclear physics at George Washington University in Washington, D.C., before he started his studies about the mind, spirit and life" and Hubbard himself stated that he "set out to find out from nuclear physics a knowledge of the physical universe, something entirely lacking in Asian philosophy". His university records indicate that his exposure to "nuclear physics" consisted of one class in "atomic and molecular phenomena" for which he earned an "F" grade.</a:t>
            </a:r>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26</a:t>
            </a:fld>
            <a:endParaRPr lang="en-US"/>
          </a:p>
        </p:txBody>
      </p:sp>
    </p:spTree>
    <p:extLst>
      <p:ext uri="{BB962C8B-B14F-4D97-AF65-F5344CB8AC3E}">
        <p14:creationId xmlns:p14="http://schemas.microsoft.com/office/powerpoint/2010/main" xmlns="" val="3167577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"died" for eight minutes. Gerry Armstrong, Hubbard's archivist, explains this as a dental extraction performed under nitrous oxide, a chemical known for its hallucinogenic effects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Excalibur</a:t>
            </a:r>
            <a:r>
              <a:rPr lang="en-US" i="1" baseline="0" dirty="0" smtClean="0"/>
              <a:t> </a:t>
            </a:r>
            <a:r>
              <a:rPr lang="en-US" i="0" baseline="0" dirty="0" smtClean="0"/>
              <a:t>was the precursor to </a:t>
            </a:r>
            <a:r>
              <a:rPr lang="en-US" i="1" baseline="0" dirty="0" err="1" smtClean="0"/>
              <a:t>Dianetics</a:t>
            </a:r>
            <a:r>
              <a:rPr lang="en-US" i="1" baseline="0" dirty="0" smtClean="0"/>
              <a:t>. </a:t>
            </a:r>
            <a:r>
              <a:rPr lang="en-US" i="0" baseline="0" dirty="0" smtClean="0"/>
              <a:t>It was never published. The idea of “one command” first appeared in this. It forms the basis of Scientology beliefs.</a:t>
            </a:r>
            <a:endParaRPr lang="en-US" i="1" baseline="0" dirty="0" smtClean="0"/>
          </a:p>
          <a:p>
            <a:r>
              <a:rPr lang="en-US" dirty="0" smtClean="0">
                <a:effectLst/>
              </a:rPr>
              <a:t>Hubbard believed that </a:t>
            </a:r>
            <a:r>
              <a:rPr lang="en-US" i="1" dirty="0" smtClean="0">
                <a:effectLst/>
              </a:rPr>
              <a:t>Excalibur</a:t>
            </a:r>
            <a:r>
              <a:rPr lang="en-US" dirty="0" smtClean="0">
                <a:effectLst/>
              </a:rPr>
              <a:t> would "revolutionize everything" and that "it was somewhat more important, and would have a greater impact upon people, than the </a:t>
            </a:r>
            <a:r>
              <a:rPr lang="en-US" dirty="0" smtClean="0">
                <a:effectLst/>
                <a:hlinkClick r:id="rId3" tooltip="Bible"/>
              </a:rPr>
              <a:t>Bible</a:t>
            </a:r>
            <a:r>
              <a:rPr lang="en-US" dirty="0" smtClean="0">
                <a:effectLst/>
              </a:rPr>
              <a:t>." It proposed that all human behavior could be explained in terms of survival and that to understand survival was to understand life. As Hubbard biographer Jon </a:t>
            </a:r>
            <a:r>
              <a:rPr lang="en-US" dirty="0" err="1" smtClean="0">
                <a:effectLst/>
              </a:rPr>
              <a:t>Atack</a:t>
            </a:r>
            <a:r>
              <a:rPr lang="en-US" dirty="0" smtClean="0">
                <a:effectLst/>
              </a:rPr>
              <a:t> notes, "the notion that everything that exists is trying to survive became the basis of </a:t>
            </a:r>
            <a:r>
              <a:rPr lang="en-US" dirty="0" err="1" smtClean="0">
                <a:effectLst/>
              </a:rPr>
              <a:t>Dianetics</a:t>
            </a:r>
            <a:r>
              <a:rPr lang="en-US" dirty="0" smtClean="0">
                <a:effectLst/>
              </a:rPr>
              <a:t> and Scientology</a:t>
            </a:r>
            <a:endParaRPr lang="en-US" i="0" dirty="0" smtClean="0"/>
          </a:p>
          <a:p>
            <a:endParaRPr lang="en-US" i="0" dirty="0" smtClean="0"/>
          </a:p>
          <a:p>
            <a:r>
              <a:rPr lang="en-US" dirty="0" smtClean="0">
                <a:effectLst/>
              </a:rPr>
              <a:t>sent telegrams to several book publishers, telling them that he had written 'THE book' and that they were to meet him at </a:t>
            </a:r>
            <a:r>
              <a:rPr lang="en-US" dirty="0" smtClean="0">
                <a:effectLst/>
                <a:hlinkClick r:id="rId4" tooltip="Pennsylvania Station (New York City)"/>
              </a:rPr>
              <a:t>Penn Station</a:t>
            </a:r>
            <a:r>
              <a:rPr lang="en-US" dirty="0" smtClean="0">
                <a:effectLst/>
              </a:rPr>
              <a:t>, and he would discuss it with them and go with whomever gave him the best offer." However, nobody bought the manuscript. </a:t>
            </a:r>
            <a:r>
              <a:rPr lang="en-US" dirty="0" smtClean="0">
                <a:effectLst/>
                <a:hlinkClick r:id="rId5" tooltip="Forrest J Ackerman"/>
              </a:rPr>
              <a:t>Forrest J Ackerman</a:t>
            </a:r>
            <a:r>
              <a:rPr lang="en-US" dirty="0" smtClean="0">
                <a:effectLst/>
              </a:rPr>
              <a:t>, later Hubbard's </a:t>
            </a:r>
            <a:r>
              <a:rPr lang="en-US" dirty="0" smtClean="0">
                <a:effectLst/>
                <a:hlinkClick r:id="rId6" tooltip="Literary agent"/>
              </a:rPr>
              <a:t>literary agent</a:t>
            </a:r>
            <a:r>
              <a:rPr lang="en-US" dirty="0" smtClean="0">
                <a:effectLst/>
              </a:rPr>
              <a:t>, recalled that Hubbard told him "whoever read it either went insane or committed suicide. And he said that the last time he had shown it to a publisher in New York, he walked into the office to find out what the reaction was, the publisher called for the reader, the reader came in with the manuscript, threw it on the table and threw himself out of the skyscraper window.”</a:t>
            </a:r>
          </a:p>
          <a:p>
            <a:r>
              <a:rPr lang="en-US" dirty="0" smtClean="0">
                <a:effectLst/>
              </a:rPr>
              <a:t>Quote</a:t>
            </a:r>
            <a:r>
              <a:rPr lang="en-US" baseline="0" dirty="0" smtClean="0">
                <a:effectLst/>
              </a:rPr>
              <a:t> from Hubbard on book: </a:t>
            </a:r>
            <a:r>
              <a:rPr lang="en-US" dirty="0" smtClean="0">
                <a:effectLst/>
              </a:rPr>
              <a:t>“Sooner or later </a:t>
            </a:r>
            <a:r>
              <a:rPr lang="en-US" i="1" dirty="0" smtClean="0">
                <a:effectLst/>
              </a:rPr>
              <a:t>Excalibur</a:t>
            </a:r>
            <a:r>
              <a:rPr lang="en-US" dirty="0" smtClean="0">
                <a:effectLst/>
              </a:rPr>
              <a:t> will be published and I may have a chance to get some name recognition out of it so as to pave the way to articles and comments which are my ideas of writing heaven ... Foolishly perhaps, but determined none the less, I have high hopes of smashing my name into history so violently that it will take a legendary form even if all books are destroyed. That goal is the real goal as far as I am concerned.”</a:t>
            </a:r>
            <a:endParaRPr lang="en-US" baseline="30000" dirty="0" smtClean="0">
              <a:effectLst/>
            </a:endParaRPr>
          </a:p>
          <a:p>
            <a:endParaRPr lang="en-US" baseline="30000" dirty="0" smtClean="0">
              <a:effectLst/>
            </a:endParaRPr>
          </a:p>
          <a:p>
            <a:endParaRPr lang="en-US" baseline="30000" dirty="0" smtClean="0">
              <a:effectLst/>
            </a:endParaRPr>
          </a:p>
          <a:p>
            <a:endParaRPr lang="en-US" i="0" dirty="0" smtClean="0"/>
          </a:p>
          <a:p>
            <a:r>
              <a:rPr lang="en-US" i="0" dirty="0" smtClean="0"/>
              <a:t>Fired</a:t>
            </a:r>
            <a:r>
              <a:rPr lang="en-US" i="0" baseline="0" dirty="0" smtClean="0"/>
              <a:t> on Coronado Islands – friendly territory</a:t>
            </a:r>
          </a:p>
          <a:p>
            <a:r>
              <a:rPr lang="en-US" i="0" dirty="0" smtClean="0"/>
              <a:t>Claimed to have made scientific breakthrough on endocrine system during military hospital stay</a:t>
            </a:r>
          </a:p>
          <a:p>
            <a:endParaRPr lang="en-US"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Parsons used his "magical wand" to whip up a vortex of energy so the elemental would be summoned. Translated into plain English, Parsons jerked off in the name of spiritual advancement whilst Hubbard (referred to as "The Scribe" in the diary of the event) scanned the astral plane for signs and visions.[137]</a:t>
            </a:r>
          </a:p>
          <a:p>
            <a:endParaRPr lang="en-US" i="0" dirty="0" smtClean="0"/>
          </a:p>
          <a:p>
            <a:endParaRPr lang="en-US" i="0" dirty="0" smtClean="0"/>
          </a:p>
          <a:p>
            <a:endParaRPr lang="en-US" i="1" baseline="0" dirty="0" smtClean="0"/>
          </a:p>
          <a:p>
            <a:endParaRPr lang="en-US" i="1"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27</a:t>
            </a:fld>
            <a:endParaRPr lang="en-US"/>
          </a:p>
        </p:txBody>
      </p:sp>
    </p:spTree>
    <p:extLst>
      <p:ext uri="{BB962C8B-B14F-4D97-AF65-F5344CB8AC3E}">
        <p14:creationId xmlns:p14="http://schemas.microsoft.com/office/powerpoint/2010/main" xmlns="" val="5365333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therapy method presented</a:t>
            </a:r>
            <a:r>
              <a:rPr lang="en-US" baseline="0" dirty="0" smtClean="0"/>
              <a:t> in </a:t>
            </a:r>
            <a:r>
              <a:rPr lang="en-US" i="1" baseline="0" dirty="0" err="1" smtClean="0"/>
              <a:t>Dianetics</a:t>
            </a:r>
            <a:r>
              <a:rPr lang="en-US" i="0" baseline="0" dirty="0" smtClean="0"/>
              <a:t> was very similar to that being used at the time by humanist psychologists; nothing new here – according to many critics</a:t>
            </a:r>
          </a:p>
        </p:txBody>
      </p:sp>
      <p:sp>
        <p:nvSpPr>
          <p:cNvPr id="4" name="Slide Number Placeholder 3"/>
          <p:cNvSpPr>
            <a:spLocks noGrp="1"/>
          </p:cNvSpPr>
          <p:nvPr>
            <p:ph type="sldNum" sz="quarter" idx="10"/>
          </p:nvPr>
        </p:nvSpPr>
        <p:spPr/>
        <p:txBody>
          <a:bodyPr/>
          <a:lstStyle/>
          <a:p>
            <a:fld id="{7F557DFD-6C66-40B6-8F0C-9D0FAAE80C78}" type="slidenum">
              <a:rPr lang="en-US" smtClean="0"/>
              <a:pPr/>
              <a:t>28</a:t>
            </a:fld>
            <a:endParaRPr lang="en-US"/>
          </a:p>
        </p:txBody>
      </p:sp>
    </p:spTree>
    <p:extLst>
      <p:ext uri="{BB962C8B-B14F-4D97-AF65-F5344CB8AC3E}">
        <p14:creationId xmlns:p14="http://schemas.microsoft.com/office/powerpoint/2010/main" xmlns="" val="6193320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Hubbard wanting </a:t>
            </a:r>
            <a:r>
              <a:rPr lang="en-US" dirty="0" err="1" smtClean="0"/>
              <a:t>Dianetics</a:t>
            </a:r>
            <a:r>
              <a:rPr lang="en-US" dirty="0" smtClean="0"/>
              <a:t> to be a science, but when he failed to establish it as such, he took the route of religion to allow him to keep practicing and pushing his ideas.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29</a:t>
            </a:fld>
            <a:endParaRPr lang="en-US"/>
          </a:p>
        </p:txBody>
      </p:sp>
    </p:spTree>
    <p:extLst>
      <p:ext uri="{BB962C8B-B14F-4D97-AF65-F5344CB8AC3E}">
        <p14:creationId xmlns:p14="http://schemas.microsoft.com/office/powerpoint/2010/main" xmlns="" val="40298240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Internal Revenue Service withdrew the Washington, D.C. Church of Scientology's tax exemption after it found that Hubbard and his family were profiting unreasonably from Scientology's ostensibly non-profit income.[240] </a:t>
            </a:r>
          </a:p>
          <a:p>
            <a:endParaRPr lang="en-US" dirty="0" smtClean="0"/>
          </a:p>
          <a:p>
            <a:r>
              <a:rPr lang="en-US" dirty="0" smtClean="0"/>
              <a:t>The Food and Drug Administration took action against Scientology's medical claims, seizing thousands of pills being marketed as "radiation cures"[249] as well as publications and E-meters. The Church of Scientology was required to label them as being "ineffective in the diagnosis or treatment of disease".[250]</a:t>
            </a:r>
          </a:p>
          <a:p>
            <a:endParaRPr lang="en-US" dirty="0" smtClean="0"/>
          </a:p>
          <a:p>
            <a:r>
              <a:rPr lang="en-US" dirty="0" smtClean="0">
                <a:effectLst/>
              </a:rPr>
              <a:t>It faced particularly hostile scrutiny in </a:t>
            </a:r>
            <a:r>
              <a:rPr lang="en-US" dirty="0" smtClean="0">
                <a:effectLst/>
                <a:hlinkClick r:id="rId3" tooltip="Victoria (Australia)"/>
              </a:rPr>
              <a:t>Victoria, Australia</a:t>
            </a:r>
            <a:r>
              <a:rPr lang="en-US" dirty="0" smtClean="0">
                <a:effectLst/>
              </a:rPr>
              <a:t>, where it was accused of </a:t>
            </a:r>
            <a:r>
              <a:rPr lang="en-US" dirty="0" smtClean="0">
                <a:effectLst/>
                <a:hlinkClick r:id="rId4" tooltip="Brainwashing"/>
              </a:rPr>
              <a:t>brainwashing</a:t>
            </a:r>
            <a:r>
              <a:rPr lang="en-US" dirty="0" smtClean="0">
                <a:effectLst/>
              </a:rPr>
              <a:t>, blackmail, extortion and damaging the mental health of its members.</a:t>
            </a:r>
            <a:r>
              <a:rPr lang="en-US" baseline="30000" dirty="0" smtClean="0">
                <a:effectLst/>
                <a:hlinkClick r:id="rId5"/>
              </a:rPr>
              <a:t>[252]</a:t>
            </a:r>
            <a:r>
              <a:rPr lang="en-US" dirty="0" smtClean="0">
                <a:effectLst/>
              </a:rPr>
              <a:t> The Victorian state government established a Board of Inquiry into Scientology in November 1963.</a:t>
            </a:r>
            <a:r>
              <a:rPr lang="en-US" baseline="30000" dirty="0" smtClean="0">
                <a:effectLst/>
                <a:hlinkClick r:id="rId5"/>
              </a:rPr>
              <a:t>[253]</a:t>
            </a:r>
            <a:r>
              <a:rPr lang="en-US" dirty="0" smtClean="0">
                <a:effectLst/>
              </a:rPr>
              <a:t> </a:t>
            </a:r>
            <a:r>
              <a:rPr lang="en-US" dirty="0" smtClean="0">
                <a:effectLst/>
                <a:hlinkClick r:id="rId6" tooltip="Anderson Report"/>
              </a:rPr>
              <a:t>Its report</a:t>
            </a:r>
            <a:r>
              <a:rPr lang="en-US" dirty="0" smtClean="0">
                <a:effectLst/>
              </a:rPr>
              <a:t>, published in October 1965, condemned every aspect of Scientology and Hubbard himself. He was described as being of doubtful sanity, having a </a:t>
            </a:r>
            <a:r>
              <a:rPr lang="en-US" dirty="0" smtClean="0">
                <a:effectLst/>
                <a:hlinkClick r:id="rId7" tooltip="Persecution complex"/>
              </a:rPr>
              <a:t>persecution complex</a:t>
            </a:r>
            <a:r>
              <a:rPr lang="en-US" dirty="0" smtClean="0">
                <a:effectLst/>
              </a:rPr>
              <a:t> and displaying strong indications of </a:t>
            </a:r>
            <a:r>
              <a:rPr lang="en-US" dirty="0" smtClean="0">
                <a:effectLst/>
                <a:hlinkClick r:id="rId8" tooltip="Paranoid schizophrenia"/>
              </a:rPr>
              <a:t>paranoid schizophrenia</a:t>
            </a:r>
            <a:r>
              <a:rPr lang="en-US" dirty="0" smtClean="0">
                <a:effectLst/>
              </a:rPr>
              <a:t> with </a:t>
            </a:r>
            <a:r>
              <a:rPr lang="en-US" dirty="0" smtClean="0">
                <a:effectLst/>
                <a:hlinkClick r:id="rId9" tooltip="Delusions of grandeur"/>
              </a:rPr>
              <a:t>delusions of grandeur</a:t>
            </a:r>
            <a:r>
              <a:rPr lang="en-US" dirty="0" smtClean="0">
                <a:effectLst/>
              </a:rPr>
              <a:t>.</a:t>
            </a:r>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30</a:t>
            </a:fld>
            <a:endParaRPr lang="en-US"/>
          </a:p>
        </p:txBody>
      </p:sp>
    </p:spTree>
    <p:extLst>
      <p:ext uri="{BB962C8B-B14F-4D97-AF65-F5344CB8AC3E}">
        <p14:creationId xmlns:p14="http://schemas.microsoft.com/office/powerpoint/2010/main" xmlns="" val="25452910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[Hubbard] said we had to keep moving because there were so many people after him. If they caught up with him they would cause him so much trouble that he would be unable to continue his work, Scientology would not get into the world and there would be social and economic chaos, if not a nuclear holocaust.</a:t>
            </a:r>
          </a:p>
          <a:p>
            <a:endParaRPr lang="en-US" dirty="0" smtClean="0"/>
          </a:p>
          <a:p>
            <a:pPr rtl="0"/>
            <a:r>
              <a:rPr lang="en-US" dirty="0" smtClean="0">
                <a:effectLst/>
              </a:rPr>
              <a:t>Scientologists around the world were presented with a glamorous picture of life in the Sea Org and many applied to join Hubbard aboard the fleet.</a:t>
            </a:r>
            <a:r>
              <a:rPr lang="en-US" baseline="30000" dirty="0" smtClean="0">
                <a:effectLst/>
                <a:hlinkClick r:id="rId3"/>
              </a:rPr>
              <a:t>[285]</a:t>
            </a:r>
            <a:r>
              <a:rPr lang="en-US" dirty="0" smtClean="0">
                <a:effectLst/>
              </a:rPr>
              <a:t> What they found was rather different from the image. Most of those joining had no nautical experience at all.</a:t>
            </a:r>
            <a:r>
              <a:rPr lang="en-US" baseline="30000" dirty="0" smtClean="0">
                <a:effectLst/>
                <a:hlinkClick r:id="rId3"/>
              </a:rPr>
              <a:t>[285]</a:t>
            </a:r>
            <a:r>
              <a:rPr lang="en-US" dirty="0" smtClean="0">
                <a:effectLst/>
              </a:rPr>
              <a:t> Mechanical difficulties and blunders by the crews led to a series of embarrassing incidents and near-disasters. Following one incident in which the rudder of the </a:t>
            </a:r>
            <a:r>
              <a:rPr lang="en-US" i="1" dirty="0" smtClean="0">
                <a:effectLst/>
              </a:rPr>
              <a:t>Royal </a:t>
            </a:r>
            <a:r>
              <a:rPr lang="en-US" i="1" dirty="0" err="1" smtClean="0">
                <a:effectLst/>
              </a:rPr>
              <a:t>Scotman</a:t>
            </a:r>
            <a:r>
              <a:rPr lang="en-US" dirty="0" smtClean="0">
                <a:effectLst/>
              </a:rPr>
              <a:t> was damaged during a storm, Hubbard ordered the ship's entire crew to be reduced to a "condition of liability" and wear gray rags tied to their arms.</a:t>
            </a:r>
            <a:r>
              <a:rPr lang="en-US" baseline="30000" dirty="0" smtClean="0">
                <a:effectLst/>
                <a:hlinkClick r:id="rId3"/>
              </a:rPr>
              <a:t>[286]</a:t>
            </a:r>
            <a:r>
              <a:rPr lang="en-US" dirty="0" smtClean="0">
                <a:effectLst/>
              </a:rPr>
              <a:t> The ship itself was treated the same way, with dirty tarpaulins tied around its funnel to symbolize its lower status. According to those aboard, conditions were appalling; the crew was worked to the point of exhaustion, given meagre rations and forbidden to wash or change their clothes for several weeks.</a:t>
            </a:r>
            <a:r>
              <a:rPr lang="en-US" baseline="30000" dirty="0" smtClean="0">
                <a:effectLst/>
                <a:hlinkClick r:id="rId3"/>
              </a:rPr>
              <a:t>[287]</a:t>
            </a:r>
            <a:r>
              <a:rPr lang="en-US" dirty="0" smtClean="0">
                <a:effectLst/>
              </a:rPr>
              <a:t> Hubbard maintained a harsh disciplinary regime aboard the fleet, punishing mistakes by confining people in the </a:t>
            </a:r>
            <a:r>
              <a:rPr lang="en-US" i="1" dirty="0" smtClean="0">
                <a:effectLst/>
              </a:rPr>
              <a:t>Royal </a:t>
            </a:r>
            <a:r>
              <a:rPr lang="en-US" i="1" dirty="0" err="1" smtClean="0">
                <a:effectLst/>
              </a:rPr>
              <a:t>Scotman</a:t>
            </a:r>
            <a:r>
              <a:rPr lang="en-US" dirty="0" err="1" smtClean="0">
                <a:effectLst/>
              </a:rPr>
              <a:t>'s</a:t>
            </a:r>
            <a:r>
              <a:rPr lang="en-US" dirty="0" smtClean="0">
                <a:effectLst/>
              </a:rPr>
              <a:t> bilge tanks without toilet facilities and with food provided in buckets.</a:t>
            </a:r>
            <a:r>
              <a:rPr lang="en-US" baseline="30000" dirty="0" smtClean="0">
                <a:effectLst/>
                <a:hlinkClick r:id="rId3"/>
              </a:rPr>
              <a:t>[288]</a:t>
            </a:r>
            <a:r>
              <a:rPr lang="en-US" dirty="0" smtClean="0">
                <a:effectLst/>
              </a:rPr>
              <a:t> At other times erring crew members were thrown overboard with Hubbard looking on and, occasionally, filming.</a:t>
            </a:r>
            <a:r>
              <a:rPr lang="en-US" baseline="30000" dirty="0" smtClean="0">
                <a:effectLst/>
                <a:hlinkClick r:id="rId3"/>
              </a:rPr>
              <a:t>[289]</a:t>
            </a:r>
            <a:r>
              <a:rPr lang="en-US" dirty="0" smtClean="0">
                <a:effectLst/>
              </a:rPr>
              <a:t> </a:t>
            </a:r>
            <a:r>
              <a:rPr lang="en-US" dirty="0" smtClean="0">
                <a:effectLst/>
                <a:hlinkClick r:id="rId4" tooltip="David Mayo (Scientology) (page does not exist)"/>
              </a:rPr>
              <a:t>David Mayo</a:t>
            </a:r>
            <a:r>
              <a:rPr lang="en-US" dirty="0" smtClean="0">
                <a:effectLst/>
              </a:rPr>
              <a:t>, a Sea Org member at the time, later recalled:</a:t>
            </a:r>
          </a:p>
          <a:p>
            <a:pPr rtl="0"/>
            <a:r>
              <a:rPr lang="en-US" dirty="0" smtClean="0">
                <a:effectLst/>
              </a:rPr>
              <a:t>We tried not to think too hard about his behavior. It was not rational much of the time, but to even consider such a thing was a discreditable thought and you couldn't allow yourself to have a discreditable thought. One of the questions in a sec[</a:t>
            </a:r>
            <a:r>
              <a:rPr lang="en-US" dirty="0" err="1" smtClean="0">
                <a:effectLst/>
              </a:rPr>
              <a:t>urity</a:t>
            </a:r>
            <a:r>
              <a:rPr lang="en-US" dirty="0" smtClean="0">
                <a:effectLst/>
              </a:rPr>
              <a:t>] check was, "Have you ever had any unkind thoughts about LRH?" and you could get into very serious trouble if you had. So you tried hard not to</a:t>
            </a:r>
          </a:p>
          <a:p>
            <a:endParaRPr lang="en-US" dirty="0" smtClean="0">
              <a:effectLst/>
            </a:endParaRPr>
          </a:p>
          <a:p>
            <a:r>
              <a:rPr lang="en-US" dirty="0" smtClean="0">
                <a:effectLst/>
              </a:rPr>
              <a:t>OT3, the "Wall of Fire", revealing the secrets of an immense disaster that had occurred "on this planet, and on the other seventy-five planets which form this Confederacy, seventy-five million years ago".</a:t>
            </a:r>
            <a:r>
              <a:rPr lang="en-US" baseline="30000" dirty="0" smtClean="0">
                <a:effectLst/>
                <a:hlinkClick r:id="rId3"/>
              </a:rPr>
              <a:t>[282]</a:t>
            </a:r>
            <a:r>
              <a:rPr lang="en-US" dirty="0" smtClean="0">
                <a:effectLst/>
              </a:rPr>
              <a:t> Scientologists were required to undertake the first two OT levels before learning how </a:t>
            </a:r>
            <a:r>
              <a:rPr lang="en-US" dirty="0" smtClean="0">
                <a:effectLst/>
                <a:hlinkClick r:id="rId5" tooltip="Xenu"/>
              </a:rPr>
              <a:t>Xenu</a:t>
            </a:r>
            <a:r>
              <a:rPr lang="en-US" dirty="0" smtClean="0">
                <a:effectLst/>
              </a:rPr>
              <a:t>, the leader of the Galactic Confederacy, had shipped billions of people to Earth and blown them up with </a:t>
            </a:r>
            <a:r>
              <a:rPr lang="en-US" dirty="0" smtClean="0">
                <a:effectLst/>
                <a:hlinkClick r:id="rId6" tooltip="Hydrogen bomb"/>
              </a:rPr>
              <a:t>hydrogen bombs</a:t>
            </a:r>
            <a:r>
              <a:rPr lang="en-US" dirty="0" smtClean="0">
                <a:effectLst/>
              </a:rPr>
              <a:t>, following which their traumatized spirits were stuck together at "implant stations", brainwashed with false memories and eventually became contained within human beings.</a:t>
            </a:r>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31</a:t>
            </a:fld>
            <a:endParaRPr lang="en-US"/>
          </a:p>
        </p:txBody>
      </p:sp>
    </p:spTree>
    <p:extLst>
      <p:ext uri="{BB962C8B-B14F-4D97-AF65-F5344CB8AC3E}">
        <p14:creationId xmlns:p14="http://schemas.microsoft.com/office/powerpoint/2010/main" xmlns="" val="866458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Mission Earth, a ten-volume series published between 1985 and 1987</a:t>
            </a:r>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32</a:t>
            </a:fld>
            <a:endParaRPr lang="en-US"/>
          </a:p>
        </p:txBody>
      </p:sp>
    </p:spTree>
    <p:extLst>
      <p:ext uri="{BB962C8B-B14F-4D97-AF65-F5344CB8AC3E}">
        <p14:creationId xmlns:p14="http://schemas.microsoft.com/office/powerpoint/2010/main" xmlns="" val="40915725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In October 1984 Judge Paul G. Breckenridge ruled in favor of Gerry</a:t>
            </a:r>
            <a:r>
              <a:rPr lang="en-US" baseline="0" dirty="0" smtClean="0">
                <a:effectLst/>
              </a:rPr>
              <a:t> </a:t>
            </a:r>
            <a:r>
              <a:rPr lang="en-US" dirty="0" smtClean="0">
                <a:effectLst/>
              </a:rPr>
              <a:t>Armstrong's (biographer of Hubbard being sued by Scientology) saying:</a:t>
            </a:r>
            <a:endParaRPr lang="en-US" dirty="0" smtClean="0"/>
          </a:p>
          <a:p>
            <a:r>
              <a:rPr lang="en-US" dirty="0" smtClean="0"/>
              <a:t>The evidence portrays a man who has been virtually a pathological liar when it comes to his history, background and achievements. The writings and documents in evidence additionally reflect his egoism, greed, avarice, lust for power, and vindictiveness and aggressiveness against persons perceived by him to be disloyal or hostile. At the same time it appears that he is charismatic and highly capable of motivating, organizing, controlling, manipulating and inspiring his adherents. He has been referred to during the trial as a "genius," a "revered person," a man who was "viewed by his followers in awe." Obviously, he is and has been a very complex person and that complexity is further reflected in his alter ego, the Church of Scientology.[363]</a:t>
            </a:r>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33</a:t>
            </a:fld>
            <a:endParaRPr lang="en-US"/>
          </a:p>
        </p:txBody>
      </p:sp>
    </p:spTree>
    <p:extLst>
      <p:ext uri="{BB962C8B-B14F-4D97-AF65-F5344CB8AC3E}">
        <p14:creationId xmlns:p14="http://schemas.microsoft.com/office/powerpoint/2010/main" xmlns="" val="1033819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establish Self-Realization Fellowship temples for God-communion throughout the world, and to encourage the establishment of individual temples of God in the homes and in the hearts of men.</a:t>
            </a:r>
          </a:p>
          <a:p>
            <a:endParaRPr lang="en-US" dirty="0" smtClean="0">
              <a:effectLst/>
            </a:endParaRPr>
          </a:p>
          <a:p>
            <a:r>
              <a:rPr lang="en-US" dirty="0" err="1" smtClean="0">
                <a:effectLst/>
              </a:rPr>
              <a:t>Yogananda</a:t>
            </a:r>
            <a:r>
              <a:rPr lang="en-US" dirty="0" smtClean="0">
                <a:effectLst/>
              </a:rPr>
              <a:t> wrote the </a:t>
            </a:r>
            <a:r>
              <a:rPr lang="en-US" i="1" dirty="0" smtClean="0">
                <a:effectLst/>
              </a:rPr>
              <a:t>Second Coming of Christ: The Resurrection of the Christ Within You</a:t>
            </a:r>
            <a:r>
              <a:rPr lang="en-US" dirty="0" smtClean="0">
                <a:effectLst/>
              </a:rPr>
              <a:t> and </a:t>
            </a:r>
            <a:r>
              <a:rPr lang="en-US" i="1" dirty="0" smtClean="0">
                <a:effectLst/>
              </a:rPr>
              <a:t>God Talks With </a:t>
            </a:r>
            <a:r>
              <a:rPr lang="en-US" i="1" dirty="0" err="1" smtClean="0">
                <a:effectLst/>
              </a:rPr>
              <a:t>Arjuna</a:t>
            </a:r>
            <a:r>
              <a:rPr lang="en-US" i="1" dirty="0" smtClean="0">
                <a:effectLst/>
              </a:rPr>
              <a:t> — The Bhagavad Gita'</a:t>
            </a:r>
            <a:r>
              <a:rPr lang="en-US" dirty="0" smtClean="0">
                <a:effectLst/>
              </a:rPr>
              <a:t> to reveal the complete harmony and basic oneness of original Christianity as taught by Jesus Christ and original Yoga as taught by </a:t>
            </a:r>
            <a:r>
              <a:rPr lang="en-US" dirty="0" err="1" smtClean="0">
                <a:effectLst/>
              </a:rPr>
              <a:t>Bhagavan</a:t>
            </a:r>
            <a:r>
              <a:rPr lang="en-US" dirty="0" smtClean="0">
                <a:effectLst/>
              </a:rPr>
              <a:t> Krishna; and to show that these principles of truth are the common scientific foundation of all true religions.</a:t>
            </a:r>
            <a:endParaRPr lang="en-US" dirty="0" smtClean="0"/>
          </a:p>
        </p:txBody>
      </p:sp>
      <p:sp>
        <p:nvSpPr>
          <p:cNvPr id="4" name="Slide Number Placeholder 3"/>
          <p:cNvSpPr>
            <a:spLocks noGrp="1"/>
          </p:cNvSpPr>
          <p:nvPr>
            <p:ph type="sldNum" sz="quarter" idx="10"/>
          </p:nvPr>
        </p:nvSpPr>
        <p:spPr/>
        <p:txBody>
          <a:bodyPr/>
          <a:lstStyle/>
          <a:p>
            <a:fld id="{7F557DFD-6C66-40B6-8F0C-9D0FAAE80C78}" type="slidenum">
              <a:rPr lang="en-US" smtClean="0"/>
              <a:pPr/>
              <a:t>5</a:t>
            </a:fld>
            <a:endParaRPr lang="en-US"/>
          </a:p>
        </p:txBody>
      </p:sp>
    </p:spTree>
    <p:extLst>
      <p:ext uri="{BB962C8B-B14F-4D97-AF65-F5344CB8AC3E}">
        <p14:creationId xmlns:p14="http://schemas.microsoft.com/office/powerpoint/2010/main" xmlns="" val="1464060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encourage “plain living and high thinking”; and to spread a spirit of brotherhood among all peoples by teaching the eternal basis of their unity: kinship with God.</a:t>
            </a:r>
          </a:p>
        </p:txBody>
      </p:sp>
      <p:sp>
        <p:nvSpPr>
          <p:cNvPr id="4" name="Slide Number Placeholder 3"/>
          <p:cNvSpPr>
            <a:spLocks noGrp="1"/>
          </p:cNvSpPr>
          <p:nvPr>
            <p:ph type="sldNum" sz="quarter" idx="10"/>
          </p:nvPr>
        </p:nvSpPr>
        <p:spPr/>
        <p:txBody>
          <a:bodyPr/>
          <a:lstStyle/>
          <a:p>
            <a:fld id="{7F557DFD-6C66-40B6-8F0C-9D0FAAE80C78}" type="slidenum">
              <a:rPr lang="en-US" smtClean="0"/>
              <a:pPr/>
              <a:t>6</a:t>
            </a:fld>
            <a:endParaRPr lang="en-US"/>
          </a:p>
        </p:txBody>
      </p:sp>
    </p:spTree>
    <p:extLst>
      <p:ext uri="{BB962C8B-B14F-4D97-AF65-F5344CB8AC3E}">
        <p14:creationId xmlns:p14="http://schemas.microsoft.com/office/powerpoint/2010/main" xmlns="" val="1499545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In his published work, </a:t>
            </a:r>
            <a:r>
              <a:rPr lang="en-US" i="1" dirty="0" smtClean="0">
                <a:effectLst/>
              </a:rPr>
              <a:t>The Self-Realization Fellowship Lessons</a:t>
            </a:r>
            <a:r>
              <a:rPr lang="en-US" dirty="0" smtClean="0">
                <a:effectLst/>
              </a:rPr>
              <a:t>, </a:t>
            </a:r>
            <a:r>
              <a:rPr lang="en-US" dirty="0" err="1" smtClean="0">
                <a:effectLst/>
              </a:rPr>
              <a:t>Yogananda</a:t>
            </a:r>
            <a:r>
              <a:rPr lang="en-US" dirty="0" smtClean="0">
                <a:effectLst/>
              </a:rPr>
              <a:t> gives "his in-depth instruction in the practice of the highest yoga science of God-realization. That ancient science is embodied in the specific principles and meditation techniques of </a:t>
            </a:r>
            <a:r>
              <a:rPr lang="en-US" i="1" dirty="0" smtClean="0">
                <a:effectLst/>
              </a:rPr>
              <a:t>Kriya Yoga</a:t>
            </a:r>
            <a:r>
              <a:rPr lang="en-US" dirty="0" smtClean="0">
                <a:effectLst/>
              </a:rPr>
              <a:t>." </a:t>
            </a:r>
            <a:r>
              <a:rPr lang="en-US" dirty="0" err="1" smtClean="0">
                <a:effectLst/>
              </a:rPr>
              <a:t>Yogananda</a:t>
            </a:r>
            <a:r>
              <a:rPr lang="en-US" dirty="0" smtClean="0">
                <a:effectLst/>
              </a:rPr>
              <a:t> taught his students the need for direct experience of truth, as opposed to blind belief. He said that "The true basis of religion is not belief, but intuitive experience. Intuition is the soul's power of knowing God. To know what religion is really all about, one must know God</a:t>
            </a:r>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7</a:t>
            </a:fld>
            <a:endParaRPr lang="en-US"/>
          </a:p>
        </p:txBody>
      </p:sp>
    </p:spTree>
    <p:extLst>
      <p:ext uri="{BB962C8B-B14F-4D97-AF65-F5344CB8AC3E}">
        <p14:creationId xmlns:p14="http://schemas.microsoft.com/office/powerpoint/2010/main" xmlns="" val="263922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designated one of the "100 Most Important Spiritual Books of the 20th Century" by a panel of spiritual authors convened by Philip </a:t>
            </a:r>
            <a:r>
              <a:rPr lang="en-US" dirty="0" err="1" smtClean="0"/>
              <a:t>Zaleski</a:t>
            </a:r>
            <a:r>
              <a:rPr lang="en-US" dirty="0" smtClean="0"/>
              <a:t> and HarperCollins publishers</a:t>
            </a:r>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9</a:t>
            </a:fld>
            <a:endParaRPr lang="en-US"/>
          </a:p>
        </p:txBody>
      </p:sp>
    </p:spTree>
    <p:extLst>
      <p:ext uri="{BB962C8B-B14F-4D97-AF65-F5344CB8AC3E}">
        <p14:creationId xmlns:p14="http://schemas.microsoft.com/office/powerpoint/2010/main" xmlns="" val="1878839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the words </a:t>
            </a:r>
            <a:r>
              <a:rPr lang="en-US" dirty="0" smtClean="0">
                <a:effectLst/>
                <a:hlinkClick r:id="rId3" tooltip="Bhakti"/>
              </a:rPr>
              <a:t>Bhakti</a:t>
            </a:r>
            <a:r>
              <a:rPr lang="en-US" dirty="0" smtClean="0">
                <a:effectLst/>
              </a:rPr>
              <a:t>, indicating devotion and </a:t>
            </a:r>
            <a:r>
              <a:rPr lang="en-US" dirty="0" smtClean="0">
                <a:effectLst/>
                <a:hlinkClick r:id="rId4" tooltip="Vedanta"/>
              </a:rPr>
              <a:t>Vedanta</a:t>
            </a:r>
            <a:r>
              <a:rPr lang="en-US" dirty="0" smtClean="0">
                <a:effectLst/>
              </a:rPr>
              <a:t> indicating conclusive knowledge</a:t>
            </a:r>
            <a:r>
              <a:rPr lang="en-US" dirty="0" smtClean="0"/>
              <a:t> </a:t>
            </a:r>
          </a:p>
          <a:p>
            <a:r>
              <a:rPr lang="en-US" dirty="0" err="1" smtClean="0"/>
              <a:t>Prabhupāda</a:t>
            </a:r>
            <a:r>
              <a:rPr lang="en-US" dirty="0" smtClean="0"/>
              <a:t>, is a Sanskrit title, literally meaning "he who has taken the shelter of the lotus feet of the Lord" where </a:t>
            </a:r>
            <a:r>
              <a:rPr lang="en-US" dirty="0" err="1" smtClean="0"/>
              <a:t>prabhu</a:t>
            </a:r>
            <a:r>
              <a:rPr lang="en-US" dirty="0" smtClean="0"/>
              <a:t> denotes "Lord", and </a:t>
            </a:r>
            <a:r>
              <a:rPr lang="en-US" dirty="0" err="1" smtClean="0"/>
              <a:t>pāda</a:t>
            </a:r>
            <a:r>
              <a:rPr lang="en-US" dirty="0" smtClean="0"/>
              <a:t> means "taking shelter." Also, "at whose feet masters sit".</a:t>
            </a:r>
          </a:p>
          <a:p>
            <a:pPr rtl="0"/>
            <a:endParaRPr lang="en-US" dirty="0" smtClean="0">
              <a:effectLst/>
            </a:endParaRPr>
          </a:p>
          <a:p>
            <a:pPr rtl="0"/>
            <a:r>
              <a:rPr lang="en-US" dirty="0" smtClean="0">
                <a:effectLst/>
              </a:rPr>
              <a:t>In 1922, when he first met his </a:t>
            </a:r>
            <a:r>
              <a:rPr lang="en-US" dirty="0" smtClean="0">
                <a:effectLst/>
                <a:hlinkClick r:id="rId5" tooltip="Parampara"/>
              </a:rPr>
              <a:t>spiritual master</a:t>
            </a:r>
            <a:r>
              <a:rPr lang="en-US" dirty="0" smtClean="0">
                <a:effectLst/>
              </a:rPr>
              <a:t>, </a:t>
            </a:r>
            <a:r>
              <a:rPr lang="en-US" dirty="0" err="1" smtClean="0">
                <a:effectLst/>
                <a:hlinkClick r:id="rId6" tooltip="Bhaktisiddhanta Sarasvati Thakura"/>
              </a:rPr>
              <a:t>Bhaktisiddhanta</a:t>
            </a:r>
            <a:r>
              <a:rPr lang="en-US" dirty="0" smtClean="0">
                <a:effectLst/>
                <a:hlinkClick r:id="rId6" tooltip="Bhaktisiddhanta Sarasvati Thakura"/>
              </a:rPr>
              <a:t> Sarasvati </a:t>
            </a:r>
            <a:r>
              <a:rPr lang="en-US" dirty="0" err="1" smtClean="0">
                <a:effectLst/>
                <a:hlinkClick r:id="rId6" tooltip="Bhaktisiddhanta Sarasvati Thakura"/>
              </a:rPr>
              <a:t>Thakura</a:t>
            </a:r>
            <a:r>
              <a:rPr lang="en-US" dirty="0" smtClean="0">
                <a:effectLst/>
              </a:rPr>
              <a:t>, he was requested to spread the message of </a:t>
            </a:r>
            <a:r>
              <a:rPr lang="en-US" dirty="0" smtClean="0">
                <a:effectLst/>
                <a:hlinkClick r:id="rId7" tooltip="Chaitanya Mahaprabhu"/>
              </a:rPr>
              <a:t>Chaitanya </a:t>
            </a:r>
            <a:r>
              <a:rPr lang="en-US" dirty="0" err="1" smtClean="0">
                <a:effectLst/>
                <a:hlinkClick r:id="rId7" tooltip="Chaitanya Mahaprabhu"/>
              </a:rPr>
              <a:t>Mahaprabhu</a:t>
            </a:r>
            <a:r>
              <a:rPr lang="en-US" dirty="0" smtClean="0">
                <a:effectLst/>
              </a:rPr>
              <a:t> in the English language. In 1933 he became a formally initiated disciple of </a:t>
            </a:r>
            <a:r>
              <a:rPr lang="en-US" dirty="0" err="1" smtClean="0">
                <a:effectLst/>
              </a:rPr>
              <a:t>Bhaktisiddhanta</a:t>
            </a:r>
            <a:r>
              <a:rPr lang="en-US" dirty="0" smtClean="0">
                <a:effectLst/>
              </a:rPr>
              <a:t>. In 1944, (from his front room at </a:t>
            </a:r>
            <a:r>
              <a:rPr lang="en-US" dirty="0" err="1" smtClean="0">
                <a:effectLst/>
              </a:rPr>
              <a:t>Sita</a:t>
            </a:r>
            <a:r>
              <a:rPr lang="en-US" dirty="0" smtClean="0">
                <a:effectLst/>
              </a:rPr>
              <a:t> </a:t>
            </a:r>
            <a:r>
              <a:rPr lang="en-US" dirty="0" err="1" smtClean="0">
                <a:effectLst/>
              </a:rPr>
              <a:t>Kanta</a:t>
            </a:r>
            <a:r>
              <a:rPr lang="en-US" dirty="0" smtClean="0">
                <a:effectLst/>
              </a:rPr>
              <a:t> Banerjee, Calcutta), he started the publication called </a:t>
            </a:r>
            <a:r>
              <a:rPr lang="en-US" i="1" dirty="0" smtClean="0">
                <a:effectLst/>
                <a:hlinkClick r:id="rId8" tooltip="Back to Godhead"/>
              </a:rPr>
              <a:t>Back to Godhead</a:t>
            </a:r>
            <a:r>
              <a:rPr lang="en-US" dirty="0" smtClean="0">
                <a:effectLst/>
              </a:rPr>
              <a:t>,</a:t>
            </a:r>
            <a:r>
              <a:rPr lang="en-US" baseline="30000" dirty="0" smtClean="0">
                <a:effectLst/>
                <a:hlinkClick r:id="rId9"/>
              </a:rPr>
              <a:t>[23][24]</a:t>
            </a:r>
            <a:r>
              <a:rPr lang="en-US" dirty="0" smtClean="0">
                <a:effectLst/>
              </a:rPr>
              <a:t> for which he acted as writer, designer, publisher, editor, copy editor and distributor. He personally designed the logo, an effulgent figure of </a:t>
            </a:r>
            <a:r>
              <a:rPr lang="en-US" dirty="0" err="1" smtClean="0">
                <a:effectLst/>
              </a:rPr>
              <a:t>Caitanya</a:t>
            </a:r>
            <a:r>
              <a:rPr lang="en-US" dirty="0" smtClean="0">
                <a:effectLst/>
              </a:rPr>
              <a:t> </a:t>
            </a:r>
            <a:r>
              <a:rPr lang="en-US" dirty="0" err="1" smtClean="0">
                <a:effectLst/>
              </a:rPr>
              <a:t>Mahaprabhu</a:t>
            </a:r>
            <a:r>
              <a:rPr lang="en-US" dirty="0" smtClean="0">
                <a:effectLst/>
              </a:rPr>
              <a:t> in the upper left corner, with the motto: "</a:t>
            </a:r>
            <a:r>
              <a:rPr lang="en-US" i="1" dirty="0" smtClean="0">
                <a:effectLst/>
              </a:rPr>
              <a:t>Godhead is Light, Nescience is darkness</a:t>
            </a:r>
            <a:r>
              <a:rPr lang="en-US" dirty="0" smtClean="0">
                <a:effectLst/>
              </a:rPr>
              <a:t>" greeting the readers.</a:t>
            </a:r>
            <a:r>
              <a:rPr lang="en-US" baseline="30000" dirty="0" smtClean="0">
                <a:effectLst/>
                <a:hlinkClick r:id="rId9"/>
              </a:rPr>
              <a:t>[25]</a:t>
            </a:r>
            <a:r>
              <a:rPr lang="en-US" dirty="0" smtClean="0">
                <a:effectLst/>
              </a:rPr>
              <a:t> In his first magazine he wrote:</a:t>
            </a:r>
          </a:p>
          <a:p>
            <a:pPr rtl="0"/>
            <a:r>
              <a:rPr lang="en-US" dirty="0" smtClean="0">
                <a:effectLst/>
              </a:rPr>
              <a:t>Under the circumstances since 1936 up to now, I was simply speculating whether I shall venture this difficult task and that without any means and capacity; but as none have discouraged me, I have now taken courage to take up the work.</a:t>
            </a:r>
          </a:p>
          <a:p>
            <a:pPr rtl="0"/>
            <a:r>
              <a:rPr lang="en-US" i="1" dirty="0" smtClean="0">
                <a:effectLst/>
              </a:rPr>
              <a:t>— A. C. </a:t>
            </a:r>
            <a:r>
              <a:rPr lang="en-US" i="1" dirty="0" err="1" smtClean="0">
                <a:effectLst/>
              </a:rPr>
              <a:t>Bhaktivedanta</a:t>
            </a:r>
            <a:r>
              <a:rPr lang="en-US" i="1" dirty="0" smtClean="0">
                <a:effectLst/>
              </a:rPr>
              <a:t> Swami, Back to Godhead magazine (Vol.1, 1–4, 1944</a:t>
            </a:r>
          </a:p>
          <a:p>
            <a:pPr rtl="0"/>
            <a:endParaRPr lang="en-US" dirty="0" smtClean="0">
              <a:effectLst/>
            </a:endParaRPr>
          </a:p>
          <a:p>
            <a:pPr rtl="0"/>
            <a:r>
              <a:rPr lang="en-US" dirty="0" smtClean="0">
                <a:effectLst/>
              </a:rPr>
              <a:t>In 1947, the </a:t>
            </a:r>
            <a:r>
              <a:rPr lang="en-US" dirty="0" err="1" smtClean="0">
                <a:effectLst/>
              </a:rPr>
              <a:t>Gaudiya</a:t>
            </a:r>
            <a:r>
              <a:rPr lang="en-US" dirty="0" smtClean="0">
                <a:effectLst/>
              </a:rPr>
              <a:t> Vaishnava Society recognized his scholarship with the title </a:t>
            </a:r>
            <a:r>
              <a:rPr lang="en-US" i="1" dirty="0" err="1" smtClean="0">
                <a:effectLst/>
              </a:rPr>
              <a:t>Bhaktivedanta</a:t>
            </a:r>
            <a:endParaRPr lang="en-US" i="1" dirty="0" smtClean="0">
              <a:effectLst/>
            </a:endParaRPr>
          </a:p>
          <a:p>
            <a:pPr rtl="0"/>
            <a:endParaRPr lang="en-US" i="1" dirty="0" smtClean="0">
              <a:effectLst/>
            </a:endParaRPr>
          </a:p>
          <a:p>
            <a:pPr rtl="0"/>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10</a:t>
            </a:fld>
            <a:endParaRPr lang="en-US"/>
          </a:p>
        </p:txBody>
      </p:sp>
    </p:spTree>
    <p:extLst>
      <p:ext uri="{BB962C8B-B14F-4D97-AF65-F5344CB8AC3E}">
        <p14:creationId xmlns:p14="http://schemas.microsoft.com/office/powerpoint/2010/main" xmlns="" val="1031510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Vow of renunciation</a:t>
            </a:r>
            <a:r>
              <a:rPr lang="en-US" baseline="0" dirty="0" smtClean="0"/>
              <a:t> - </a:t>
            </a:r>
            <a:r>
              <a:rPr lang="en-US" dirty="0" smtClean="0">
                <a:effectLst/>
              </a:rPr>
              <a:t>renounce worldly and materialistic pursuits and dedicate their lives to spiritual pursuits </a:t>
            </a:r>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11</a:t>
            </a:fld>
            <a:endParaRPr lang="en-US"/>
          </a:p>
        </p:txBody>
      </p:sp>
    </p:spTree>
    <p:extLst>
      <p:ext uri="{BB962C8B-B14F-4D97-AF65-F5344CB8AC3E}">
        <p14:creationId xmlns:p14="http://schemas.microsoft.com/office/powerpoint/2010/main" xmlns="" val="4108617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Sri Chaitanya </a:t>
            </a:r>
            <a:r>
              <a:rPr lang="en-US" dirty="0" err="1" smtClean="0"/>
              <a:t>Mahaprabhu</a:t>
            </a:r>
            <a:r>
              <a:rPr lang="en-US" dirty="0" smtClean="0"/>
              <a:t>, the 16th-century mystic, scholar and social reformer, is</a:t>
            </a:r>
            <a:r>
              <a:rPr lang="en-US" baseline="0" dirty="0" smtClean="0"/>
              <a:t> </a:t>
            </a:r>
            <a:r>
              <a:rPr lang="en-US" dirty="0" smtClean="0"/>
              <a:t>accepted by Vedic scriptural evidence to be the Supreme God Himself incarnated on earth to preach the way of Bhakti or love of God. </a:t>
            </a:r>
          </a:p>
          <a:p>
            <a:r>
              <a:rPr lang="en-US" dirty="0" smtClean="0"/>
              <a:t>Bhagavad Gita, spoken by Lord Krishna, God Himself, explains that religious principles, although </a:t>
            </a:r>
            <a:r>
              <a:rPr lang="en-US" dirty="0" err="1" smtClean="0"/>
              <a:t>beginningless</a:t>
            </a:r>
            <a:r>
              <a:rPr lang="en-US" dirty="0" smtClean="0"/>
              <a:t>, are revived periodically by Him or His authorized representative only, the purpose remaining the same, although due to time, culture and circumstances, the details emphasized may vary.</a:t>
            </a:r>
          </a:p>
          <a:p>
            <a:endParaRPr lang="en-US" dirty="0" smtClean="0"/>
          </a:p>
          <a:p>
            <a:r>
              <a:rPr lang="en-US" dirty="0" smtClean="0">
                <a:effectLst/>
              </a:rPr>
              <a:t>Vaishnavism means "the worship of </a:t>
            </a:r>
            <a:r>
              <a:rPr lang="en-US" dirty="0" smtClean="0">
                <a:effectLst/>
                <a:hlinkClick r:id="rId3" tooltip="Vishnu"/>
              </a:rPr>
              <a:t>Vishnu</a:t>
            </a:r>
            <a:r>
              <a:rPr lang="en-US" dirty="0" smtClean="0">
                <a:effectLst/>
              </a:rPr>
              <a:t> or </a:t>
            </a:r>
            <a:r>
              <a:rPr lang="en-US" dirty="0" smtClean="0">
                <a:effectLst/>
                <a:hlinkClick r:id="rId4" tooltip="Krishna"/>
              </a:rPr>
              <a:t>Krishna</a:t>
            </a:r>
            <a:r>
              <a:rPr lang="en-US" dirty="0" smtClean="0"/>
              <a:t/>
            </a:r>
            <a:br>
              <a:rPr lang="en-US" dirty="0" smtClean="0"/>
            </a:b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F557DFD-6C66-40B6-8F0C-9D0FAAE80C78}" type="slidenum">
              <a:rPr lang="en-US" smtClean="0"/>
              <a:pPr/>
              <a:t>12</a:t>
            </a:fld>
            <a:endParaRPr lang="en-US"/>
          </a:p>
        </p:txBody>
      </p:sp>
    </p:spTree>
    <p:extLst>
      <p:ext uri="{BB962C8B-B14F-4D97-AF65-F5344CB8AC3E}">
        <p14:creationId xmlns:p14="http://schemas.microsoft.com/office/powerpoint/2010/main" xmlns="" val="2040548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581913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2401348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3453334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C5AF0-C65A-4D0F-A8CA-08C721220097}"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423244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2360005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986690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36526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2177053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3269635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15435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1670078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3112622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3489048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971824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2930236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4052478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61431-8719-4598-97BE-9107ADF4A55D}" type="datetimeFigureOut">
              <a:rPr lang="en-US" smtClean="0"/>
              <a:pPr/>
              <a:t>12/10/2016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602259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5661431-8719-4598-97BE-9107ADF4A55D}" type="datetimeFigureOut">
              <a:rPr lang="en-US" smtClean="0"/>
              <a:pPr/>
              <a:t>12/10/2016</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64C5AF0-C65A-4D0F-A8CA-08C721220097}" type="slidenum">
              <a:rPr lang="en-US" smtClean="0"/>
              <a:pPr/>
              <a:t>‹#›</a:t>
            </a:fld>
            <a:endParaRPr lang="en-US"/>
          </a:p>
        </p:txBody>
      </p:sp>
    </p:spTree>
    <p:extLst>
      <p:ext uri="{BB962C8B-B14F-4D97-AF65-F5344CB8AC3E}">
        <p14:creationId xmlns:p14="http://schemas.microsoft.com/office/powerpoint/2010/main" xmlns="" val="230254675"/>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20</a:t>
            </a:r>
            <a:r>
              <a:rPr lang="en-US" baseline="30000" dirty="0" smtClean="0"/>
              <a:t>th</a:t>
            </a:r>
            <a:r>
              <a:rPr lang="en-US" dirty="0" smtClean="0"/>
              <a:t> Century Spiritual Leaders</a:t>
            </a:r>
            <a:br>
              <a:rPr lang="en-US" dirty="0" smtClean="0"/>
            </a:br>
            <a:r>
              <a:rPr lang="en-US" dirty="0"/>
              <a:t>	</a:t>
            </a:r>
          </a:p>
        </p:txBody>
      </p:sp>
      <p:sp>
        <p:nvSpPr>
          <p:cNvPr id="3" name="Subtitle 2"/>
          <p:cNvSpPr>
            <a:spLocks noGrp="1"/>
          </p:cNvSpPr>
          <p:nvPr>
            <p:ph type="subTitle" idx="1"/>
          </p:nvPr>
        </p:nvSpPr>
        <p:spPr/>
        <p:txBody>
          <a:bodyPr>
            <a:normAutofit/>
          </a:bodyPr>
          <a:lstStyle/>
          <a:p>
            <a:r>
              <a:rPr lang="en-US" sz="2800" dirty="0" smtClean="0"/>
              <a:t>Part 2: Second part of the century</a:t>
            </a:r>
            <a:endParaRPr lang="en-US" sz="2800" dirty="0"/>
          </a:p>
        </p:txBody>
      </p:sp>
    </p:spTree>
    <p:extLst>
      <p:ext uri="{BB962C8B-B14F-4D97-AF65-F5344CB8AC3E}">
        <p14:creationId xmlns:p14="http://schemas.microsoft.com/office/powerpoint/2010/main" xmlns="" val="2110631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 </a:t>
            </a:r>
            <a:r>
              <a:rPr lang="en-US" dirty="0" err="1" smtClean="0"/>
              <a:t>Bhaktivedanta</a:t>
            </a:r>
            <a:r>
              <a:rPr lang="en-US" dirty="0" smtClean="0"/>
              <a:t> Swami </a:t>
            </a:r>
            <a:r>
              <a:rPr lang="en-US" dirty="0" err="1"/>
              <a:t>Prabhupada</a:t>
            </a:r>
            <a:r>
              <a:rPr lang="en-US" dirty="0"/>
              <a:t> </a:t>
            </a:r>
            <a:r>
              <a:rPr lang="en-US" dirty="0" smtClean="0"/>
              <a:t>and </a:t>
            </a:r>
            <a:r>
              <a:rPr lang="en-US" dirty="0"/>
              <a:t>the Hare Krishna movement</a:t>
            </a:r>
            <a:br>
              <a:rPr lang="en-US" dirty="0"/>
            </a:br>
            <a:endParaRPr lang="en-US" dirty="0"/>
          </a:p>
        </p:txBody>
      </p:sp>
      <p:sp>
        <p:nvSpPr>
          <p:cNvPr id="3" name="Content Placeholder 2"/>
          <p:cNvSpPr>
            <a:spLocks noGrp="1"/>
          </p:cNvSpPr>
          <p:nvPr>
            <p:ph idx="1"/>
          </p:nvPr>
        </p:nvSpPr>
        <p:spPr/>
        <p:txBody>
          <a:bodyPr>
            <a:normAutofit/>
          </a:bodyPr>
          <a:lstStyle/>
          <a:p>
            <a:r>
              <a:rPr lang="en-US" sz="2400" dirty="0">
                <a:effectLst/>
              </a:rPr>
              <a:t>Born </a:t>
            </a:r>
            <a:r>
              <a:rPr lang="en-US" sz="2400" b="1" dirty="0" err="1">
                <a:effectLst/>
              </a:rPr>
              <a:t>Abhay</a:t>
            </a:r>
            <a:r>
              <a:rPr lang="en-US" sz="2400" b="1" dirty="0">
                <a:effectLst/>
              </a:rPr>
              <a:t> </a:t>
            </a:r>
            <a:r>
              <a:rPr lang="en-US" sz="2400" b="1" dirty="0" err="1">
                <a:effectLst/>
              </a:rPr>
              <a:t>Charan</a:t>
            </a:r>
            <a:r>
              <a:rPr lang="en-US" sz="2400" b="1" dirty="0">
                <a:effectLst/>
              </a:rPr>
              <a:t> De</a:t>
            </a:r>
            <a:r>
              <a:rPr lang="en-US" sz="2400" dirty="0">
                <a:effectLst/>
              </a:rPr>
              <a:t> in Calcutta</a:t>
            </a:r>
            <a:r>
              <a:rPr lang="en-US" sz="2400" dirty="0" smtClean="0">
                <a:effectLst/>
              </a:rPr>
              <a:t>, in 1896, into devout Hindu family</a:t>
            </a:r>
          </a:p>
          <a:p>
            <a:r>
              <a:rPr lang="en-US" sz="2400" dirty="0" smtClean="0">
                <a:effectLst/>
              </a:rPr>
              <a:t>Graduated from European led college in 1920</a:t>
            </a:r>
          </a:p>
          <a:p>
            <a:pPr lvl="1"/>
            <a:r>
              <a:rPr lang="en-US" sz="2000" dirty="0" smtClean="0">
                <a:effectLst/>
              </a:rPr>
              <a:t>Refused diploma in support of </a:t>
            </a:r>
            <a:r>
              <a:rPr lang="en-US" sz="2000" dirty="0" err="1" smtClean="0">
                <a:effectLst/>
              </a:rPr>
              <a:t>Ghandi’s</a:t>
            </a:r>
            <a:r>
              <a:rPr lang="en-US" sz="2000" dirty="0" smtClean="0">
                <a:effectLst/>
              </a:rPr>
              <a:t> independence movement</a:t>
            </a:r>
          </a:p>
          <a:p>
            <a:r>
              <a:rPr lang="en-US" sz="2400" dirty="0" smtClean="0">
                <a:effectLst/>
              </a:rPr>
              <a:t>Married at age 22</a:t>
            </a:r>
          </a:p>
          <a:p>
            <a:pPr lvl="1"/>
            <a:r>
              <a:rPr lang="en-US" sz="2000" dirty="0" smtClean="0">
                <a:effectLst/>
              </a:rPr>
              <a:t>Wife was 11 at time</a:t>
            </a:r>
          </a:p>
          <a:p>
            <a:pPr lvl="1"/>
            <a:r>
              <a:rPr lang="en-US" sz="2000" dirty="0" smtClean="0">
                <a:effectLst/>
              </a:rPr>
              <a:t>Wife gave birth to first child at age 14</a:t>
            </a:r>
          </a:p>
          <a:p>
            <a:r>
              <a:rPr lang="en-US" dirty="0">
                <a:effectLst/>
              </a:rPr>
              <a:t> </a:t>
            </a:r>
            <a:r>
              <a:rPr lang="en-US" sz="2400" dirty="0" smtClean="0">
                <a:effectLst/>
              </a:rPr>
              <a:t>Age 26 met his spiritual master </a:t>
            </a:r>
            <a:r>
              <a:rPr lang="en-US" sz="2400" dirty="0" err="1" smtClean="0">
                <a:effectLst/>
              </a:rPr>
              <a:t>Bhaktisiddhanta</a:t>
            </a:r>
            <a:r>
              <a:rPr lang="en-US" sz="2400" dirty="0" smtClean="0">
                <a:effectLst/>
              </a:rPr>
              <a:t> Sarasvati </a:t>
            </a:r>
            <a:r>
              <a:rPr lang="en-US" sz="2400" dirty="0" err="1" smtClean="0">
                <a:effectLst/>
              </a:rPr>
              <a:t>Thakura</a:t>
            </a:r>
            <a:endParaRPr lang="en-US" sz="2400" dirty="0" smtClean="0">
              <a:effectLst/>
            </a:endParaRPr>
          </a:p>
          <a:p>
            <a:endParaRPr lang="en-US" sz="2400" dirty="0"/>
          </a:p>
        </p:txBody>
      </p:sp>
    </p:spTree>
    <p:extLst>
      <p:ext uri="{BB962C8B-B14F-4D97-AF65-F5344CB8AC3E}">
        <p14:creationId xmlns:p14="http://schemas.microsoft.com/office/powerpoint/2010/main" xmlns="" val="1702794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 </a:t>
            </a:r>
            <a:r>
              <a:rPr lang="en-US" dirty="0" err="1"/>
              <a:t>Bhaktivedanta</a:t>
            </a:r>
            <a:r>
              <a:rPr lang="en-US" dirty="0"/>
              <a:t> Swami </a:t>
            </a:r>
            <a:r>
              <a:rPr lang="en-US" dirty="0" err="1"/>
              <a:t>Prabhupada</a:t>
            </a:r>
            <a:r>
              <a:rPr lang="en-US" dirty="0"/>
              <a:t> and the Hare Krishna </a:t>
            </a:r>
            <a:r>
              <a:rPr lang="en-US" dirty="0" smtClean="0"/>
              <a:t>movement</a:t>
            </a:r>
            <a:endParaRPr lang="en-US" dirty="0"/>
          </a:p>
        </p:txBody>
      </p:sp>
      <p:sp>
        <p:nvSpPr>
          <p:cNvPr id="3" name="Content Placeholder 2"/>
          <p:cNvSpPr>
            <a:spLocks noGrp="1"/>
          </p:cNvSpPr>
          <p:nvPr>
            <p:ph idx="1"/>
          </p:nvPr>
        </p:nvSpPr>
        <p:spPr/>
        <p:txBody>
          <a:bodyPr>
            <a:normAutofit lnSpcReduction="10000"/>
          </a:bodyPr>
          <a:lstStyle/>
          <a:p>
            <a:r>
              <a:rPr lang="en-US" sz="2400" dirty="0"/>
              <a:t>Age 37 became an initiate of his master</a:t>
            </a:r>
          </a:p>
          <a:p>
            <a:r>
              <a:rPr lang="en-US" sz="2400" dirty="0"/>
              <a:t>Age 48 wrote, edited, designed, published, and distributed his first book </a:t>
            </a:r>
          </a:p>
          <a:p>
            <a:r>
              <a:rPr lang="en-US" sz="2400" dirty="0"/>
              <a:t>Given first title “</a:t>
            </a:r>
            <a:r>
              <a:rPr lang="en-US" sz="2400" dirty="0" err="1"/>
              <a:t>Bhaktivedanta</a:t>
            </a:r>
            <a:r>
              <a:rPr lang="en-US" sz="2400" dirty="0"/>
              <a:t>” in </a:t>
            </a:r>
            <a:r>
              <a:rPr lang="en-US" sz="2400" dirty="0" smtClean="0"/>
              <a:t>1947, age 53; Second </a:t>
            </a:r>
            <a:r>
              <a:rPr lang="en-US" sz="2400" dirty="0"/>
              <a:t>title in 1967</a:t>
            </a:r>
            <a:endParaRPr lang="en-US" sz="2400" dirty="0" smtClean="0"/>
          </a:p>
          <a:p>
            <a:r>
              <a:rPr lang="en-US" sz="2400" dirty="0" smtClean="0"/>
              <a:t>Still owned a pharmaceutical business at age 54</a:t>
            </a:r>
          </a:p>
          <a:p>
            <a:r>
              <a:rPr lang="en-US" sz="2400" dirty="0" smtClean="0"/>
              <a:t>Vow of renunciation at age 63; devoted to full-time writing</a:t>
            </a:r>
          </a:p>
          <a:p>
            <a:r>
              <a:rPr lang="en-US" sz="2400" dirty="0">
                <a:effectLst/>
              </a:rPr>
              <a:t>Founded ISKCON – International Society for Krishna </a:t>
            </a:r>
            <a:r>
              <a:rPr lang="en-US" sz="2400" dirty="0" smtClean="0">
                <a:effectLst/>
              </a:rPr>
              <a:t>Consciousness in 1966</a:t>
            </a:r>
            <a:endParaRPr lang="en-US" sz="2400" dirty="0"/>
          </a:p>
        </p:txBody>
      </p:sp>
    </p:spTree>
    <p:extLst>
      <p:ext uri="{BB962C8B-B14F-4D97-AF65-F5344CB8AC3E}">
        <p14:creationId xmlns:p14="http://schemas.microsoft.com/office/powerpoint/2010/main" xmlns="" val="2066104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872359"/>
          </a:xfrm>
        </p:spPr>
        <p:txBody>
          <a:bodyPr/>
          <a:lstStyle/>
          <a:p>
            <a:r>
              <a:rPr lang="en-US" dirty="0" smtClean="0"/>
              <a:t>Hare Krishna movement</a:t>
            </a:r>
            <a:endParaRPr lang="en-US" dirty="0"/>
          </a:p>
        </p:txBody>
      </p:sp>
      <p:sp>
        <p:nvSpPr>
          <p:cNvPr id="3" name="Content Placeholder 2"/>
          <p:cNvSpPr>
            <a:spLocks noGrp="1"/>
          </p:cNvSpPr>
          <p:nvPr>
            <p:ph idx="1"/>
          </p:nvPr>
        </p:nvSpPr>
        <p:spPr>
          <a:xfrm>
            <a:off x="913795" y="1765738"/>
            <a:ext cx="10353762" cy="4177862"/>
          </a:xfrm>
        </p:spPr>
        <p:txBody>
          <a:bodyPr>
            <a:normAutofit lnSpcReduction="10000"/>
          </a:bodyPr>
          <a:lstStyle/>
          <a:p>
            <a:r>
              <a:rPr lang="en-US" sz="2400" dirty="0"/>
              <a:t>Began 500 years ago by Sri Chaitanya </a:t>
            </a:r>
            <a:r>
              <a:rPr lang="en-US" sz="2400" dirty="0" err="1" smtClean="0"/>
              <a:t>Mahaprabhu</a:t>
            </a:r>
            <a:r>
              <a:rPr lang="en-US" sz="2400" dirty="0" smtClean="0"/>
              <a:t>, considered by the movement to be an incarnation of Krishna</a:t>
            </a:r>
          </a:p>
          <a:p>
            <a:r>
              <a:rPr lang="en-US" sz="2400" dirty="0"/>
              <a:t>Goal is to preach the way of </a:t>
            </a:r>
            <a:r>
              <a:rPr lang="en-US" sz="2400" dirty="0" smtClean="0"/>
              <a:t>Bhakti, </a:t>
            </a:r>
            <a:r>
              <a:rPr lang="en-US" sz="2400" dirty="0"/>
              <a:t>or love of </a:t>
            </a:r>
            <a:r>
              <a:rPr lang="en-US" sz="2400" dirty="0" smtClean="0"/>
              <a:t>God</a:t>
            </a:r>
          </a:p>
          <a:p>
            <a:r>
              <a:rPr lang="en-US" sz="2400" dirty="0"/>
              <a:t>The essential scripture for the </a:t>
            </a:r>
            <a:r>
              <a:rPr lang="en-US" sz="2400" dirty="0" smtClean="0"/>
              <a:t>movement</a:t>
            </a:r>
            <a:r>
              <a:rPr lang="en-US" sz="2400" dirty="0"/>
              <a:t> </a:t>
            </a:r>
            <a:r>
              <a:rPr lang="en-US" sz="2400" dirty="0" smtClean="0"/>
              <a:t>is the 5000-year-old </a:t>
            </a:r>
            <a:r>
              <a:rPr lang="en-US" sz="2400" dirty="0"/>
              <a:t>Bhagavad </a:t>
            </a:r>
            <a:r>
              <a:rPr lang="en-US" sz="2400" dirty="0" smtClean="0"/>
              <a:t>Gita</a:t>
            </a:r>
          </a:p>
          <a:p>
            <a:r>
              <a:rPr lang="en-US" sz="2400" dirty="0" smtClean="0"/>
              <a:t>Other names for the movement”</a:t>
            </a:r>
          </a:p>
          <a:p>
            <a:pPr lvl="1"/>
            <a:r>
              <a:rPr lang="en-US" sz="2000" dirty="0" err="1">
                <a:effectLst/>
              </a:rPr>
              <a:t>Gaudiya</a:t>
            </a:r>
            <a:r>
              <a:rPr lang="en-US" sz="2000" dirty="0">
                <a:effectLst/>
              </a:rPr>
              <a:t> Vaishnavism </a:t>
            </a:r>
            <a:endParaRPr lang="en-US" sz="2000" dirty="0" smtClean="0">
              <a:effectLst/>
            </a:endParaRPr>
          </a:p>
          <a:p>
            <a:pPr lvl="1"/>
            <a:r>
              <a:rPr lang="en-US" sz="2000" dirty="0">
                <a:effectLst/>
              </a:rPr>
              <a:t>Chaitanya </a:t>
            </a:r>
            <a:r>
              <a:rPr lang="en-US" sz="2000" dirty="0" smtClean="0">
                <a:effectLst/>
              </a:rPr>
              <a:t>Vaishnavism</a:t>
            </a:r>
          </a:p>
          <a:p>
            <a:pPr lvl="1"/>
            <a:r>
              <a:rPr lang="en-US" sz="2000" dirty="0">
                <a:effectLst/>
              </a:rPr>
              <a:t>B</a:t>
            </a:r>
            <a:r>
              <a:rPr lang="en-US" sz="2000" dirty="0" smtClean="0">
                <a:effectLst/>
              </a:rPr>
              <a:t>rahma-</a:t>
            </a:r>
            <a:r>
              <a:rPr lang="en-US" sz="2000" dirty="0" err="1" smtClean="0">
                <a:effectLst/>
              </a:rPr>
              <a:t>Madhva</a:t>
            </a:r>
            <a:r>
              <a:rPr lang="en-US" sz="2000" dirty="0" smtClean="0">
                <a:effectLst/>
              </a:rPr>
              <a:t>-</a:t>
            </a:r>
            <a:r>
              <a:rPr lang="en-US" sz="2000" dirty="0" err="1" smtClean="0">
                <a:effectLst/>
              </a:rPr>
              <a:t>Gaudiya</a:t>
            </a:r>
            <a:r>
              <a:rPr lang="en-US" sz="2000" dirty="0" smtClean="0">
                <a:effectLst/>
              </a:rPr>
              <a:t> </a:t>
            </a:r>
            <a:r>
              <a:rPr lang="en-US" sz="2000" dirty="0" err="1" smtClean="0">
                <a:effectLst/>
              </a:rPr>
              <a:t>sampradaya</a:t>
            </a:r>
            <a:endParaRPr lang="en-US" sz="2000" dirty="0" smtClean="0">
              <a:effectLst/>
            </a:endParaRPr>
          </a:p>
        </p:txBody>
      </p:sp>
    </p:spTree>
    <p:extLst>
      <p:ext uri="{BB962C8B-B14F-4D97-AF65-F5344CB8AC3E}">
        <p14:creationId xmlns:p14="http://schemas.microsoft.com/office/powerpoint/2010/main" xmlns="" val="1884489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Hare Krishna practices &amp; beliefs</a:t>
            </a:r>
            <a:endParaRPr lang="en-US" dirty="0"/>
          </a:p>
        </p:txBody>
      </p:sp>
      <p:sp>
        <p:nvSpPr>
          <p:cNvPr id="3" name="Content Placeholder 2"/>
          <p:cNvSpPr>
            <a:spLocks noGrp="1"/>
          </p:cNvSpPr>
          <p:nvPr>
            <p:ph idx="1"/>
          </p:nvPr>
        </p:nvSpPr>
        <p:spPr>
          <a:xfrm>
            <a:off x="913795" y="1686910"/>
            <a:ext cx="10353762" cy="4572000"/>
          </a:xfrm>
        </p:spPr>
        <p:txBody>
          <a:bodyPr>
            <a:normAutofit fontScale="92500" lnSpcReduction="10000"/>
          </a:bodyPr>
          <a:lstStyle/>
          <a:p>
            <a:pPr>
              <a:spcBef>
                <a:spcPts val="600"/>
              </a:spcBef>
              <a:spcAft>
                <a:spcPts val="1200"/>
              </a:spcAft>
            </a:pPr>
            <a:r>
              <a:rPr lang="en-US" sz="2600" dirty="0"/>
              <a:t> </a:t>
            </a:r>
            <a:r>
              <a:rPr lang="en-US" sz="2600" dirty="0" smtClean="0"/>
              <a:t>Chanting of </a:t>
            </a:r>
            <a:r>
              <a:rPr lang="en-US" sz="2600" dirty="0" err="1" smtClean="0"/>
              <a:t>Radha</a:t>
            </a:r>
            <a:r>
              <a:rPr lang="en-US" sz="2600" dirty="0" smtClean="0"/>
              <a:t> </a:t>
            </a:r>
            <a:r>
              <a:rPr lang="en-US" sz="2600" dirty="0"/>
              <a:t>and Krishna's holy names, such as "Hare", "Krishna" and "</a:t>
            </a:r>
            <a:r>
              <a:rPr lang="en-US" sz="2600" dirty="0" smtClean="0"/>
              <a:t>Rama“</a:t>
            </a:r>
          </a:p>
          <a:p>
            <a:pPr>
              <a:spcBef>
                <a:spcPts val="600"/>
              </a:spcBef>
              <a:spcAft>
                <a:spcPts val="1200"/>
              </a:spcAft>
            </a:pPr>
            <a:r>
              <a:rPr lang="en-US" sz="2600" dirty="0" smtClean="0"/>
              <a:t>Considers itself monotheistic, all gods incarnates of one supreme God, best named Krishna</a:t>
            </a:r>
          </a:p>
          <a:p>
            <a:pPr>
              <a:spcBef>
                <a:spcPts val="600"/>
              </a:spcBef>
              <a:spcAft>
                <a:spcPts val="1200"/>
              </a:spcAft>
            </a:pPr>
            <a:r>
              <a:rPr lang="en-US" sz="2600" dirty="0" smtClean="0"/>
              <a:t>Inconceivable oneness and difference</a:t>
            </a:r>
          </a:p>
          <a:p>
            <a:pPr lvl="1">
              <a:spcBef>
                <a:spcPts val="600"/>
              </a:spcBef>
            </a:pPr>
            <a:r>
              <a:rPr lang="en-US" sz="2200" dirty="0" smtClean="0"/>
              <a:t>The soul is identical to God, but the quantity differs; i.e., God’s soul is bigger</a:t>
            </a:r>
          </a:p>
          <a:p>
            <a:pPr lvl="1">
              <a:spcBef>
                <a:spcPts val="600"/>
              </a:spcBef>
            </a:pPr>
            <a:r>
              <a:rPr lang="en-US" sz="2200" dirty="0" smtClean="0"/>
              <a:t>This belief bridges Hindu monism (God and soul are one) and Hindu dualism (God and the soul are separate)</a:t>
            </a:r>
          </a:p>
          <a:p>
            <a:pPr lvl="1">
              <a:spcBef>
                <a:spcPts val="600"/>
              </a:spcBef>
            </a:pPr>
            <a:r>
              <a:rPr lang="en-US" sz="2200" dirty="0" smtClean="0"/>
              <a:t>Dualism evident in practice – Krishna worshipped as a Supreme person</a:t>
            </a:r>
          </a:p>
        </p:txBody>
      </p:sp>
    </p:spTree>
    <p:extLst>
      <p:ext uri="{BB962C8B-B14F-4D97-AF65-F5344CB8AC3E}">
        <p14:creationId xmlns:p14="http://schemas.microsoft.com/office/powerpoint/2010/main" xmlns="" val="2416126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Hare Krishna practices &amp; beliefs</a:t>
            </a:r>
          </a:p>
        </p:txBody>
      </p:sp>
      <p:sp>
        <p:nvSpPr>
          <p:cNvPr id="3" name="Content Placeholder 2"/>
          <p:cNvSpPr>
            <a:spLocks noGrp="1"/>
          </p:cNvSpPr>
          <p:nvPr>
            <p:ph idx="1"/>
          </p:nvPr>
        </p:nvSpPr>
        <p:spPr/>
        <p:txBody>
          <a:bodyPr>
            <a:normAutofit/>
          </a:bodyPr>
          <a:lstStyle/>
          <a:p>
            <a:r>
              <a:rPr lang="en-US" sz="2400" dirty="0">
                <a:effectLst/>
              </a:rPr>
              <a:t>Moses, Jesus, and Mohammad  are empowered representatives of God with essentially the same message as </a:t>
            </a:r>
            <a:r>
              <a:rPr lang="en-US" sz="2400" dirty="0" smtClean="0">
                <a:effectLst/>
              </a:rPr>
              <a:t>Krishna</a:t>
            </a:r>
          </a:p>
          <a:p>
            <a:r>
              <a:rPr lang="en-US" sz="2400" dirty="0" smtClean="0">
                <a:effectLst/>
              </a:rPr>
              <a:t>Hare </a:t>
            </a:r>
            <a:r>
              <a:rPr lang="en-US" sz="2400" dirty="0">
                <a:effectLst/>
              </a:rPr>
              <a:t>Krishna (mantra) is chanted </a:t>
            </a:r>
            <a:r>
              <a:rPr lang="en-US" sz="2400" dirty="0" smtClean="0">
                <a:effectLst/>
              </a:rPr>
              <a:t>on </a:t>
            </a:r>
            <a:r>
              <a:rPr lang="en-US" sz="2400" dirty="0">
                <a:effectLst/>
              </a:rPr>
              <a:t>a daily basis, sometimes for many hours each </a:t>
            </a:r>
            <a:r>
              <a:rPr lang="en-US" sz="2400" dirty="0" smtClean="0">
                <a:effectLst/>
              </a:rPr>
              <a:t>day</a:t>
            </a:r>
          </a:p>
          <a:p>
            <a:r>
              <a:rPr lang="en-US" sz="2400" dirty="0" smtClean="0">
                <a:effectLst/>
              </a:rPr>
              <a:t>Lacto </a:t>
            </a:r>
            <a:r>
              <a:rPr lang="en-US" sz="2400" dirty="0">
                <a:effectLst/>
              </a:rPr>
              <a:t>vegetarian diet, abstaining from all types of animal flesh, including fish and </a:t>
            </a:r>
            <a:r>
              <a:rPr lang="en-US" sz="2400" dirty="0" smtClean="0">
                <a:effectLst/>
              </a:rPr>
              <a:t>eggs</a:t>
            </a:r>
          </a:p>
          <a:p>
            <a:r>
              <a:rPr lang="en-US" sz="2400" dirty="0" smtClean="0">
                <a:effectLst/>
              </a:rPr>
              <a:t>No drugs or </a:t>
            </a:r>
            <a:r>
              <a:rPr lang="en-US" sz="2400" dirty="0" err="1" smtClean="0">
                <a:effectLst/>
              </a:rPr>
              <a:t>caffiene</a:t>
            </a:r>
            <a:endParaRPr lang="en-US" sz="2400" dirty="0"/>
          </a:p>
        </p:txBody>
      </p:sp>
    </p:spTree>
    <p:extLst>
      <p:ext uri="{BB962C8B-B14F-4D97-AF65-F5344CB8AC3E}">
        <p14:creationId xmlns:p14="http://schemas.microsoft.com/office/powerpoint/2010/main" xmlns="" val="3084038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108841"/>
          </a:xfrm>
        </p:spPr>
        <p:txBody>
          <a:bodyPr/>
          <a:lstStyle/>
          <a:p>
            <a:r>
              <a:rPr lang="en-US" dirty="0" err="1" smtClean="0"/>
              <a:t>Bhaktivedanta</a:t>
            </a:r>
            <a:r>
              <a:rPr lang="en-US" dirty="0" smtClean="0"/>
              <a:t> Spreading the word</a:t>
            </a:r>
            <a:endParaRPr lang="en-US" dirty="0"/>
          </a:p>
        </p:txBody>
      </p:sp>
      <p:sp>
        <p:nvSpPr>
          <p:cNvPr id="3" name="Content Placeholder 2"/>
          <p:cNvSpPr>
            <a:spLocks noGrp="1"/>
          </p:cNvSpPr>
          <p:nvPr>
            <p:ph idx="1"/>
          </p:nvPr>
        </p:nvSpPr>
        <p:spPr>
          <a:xfrm>
            <a:off x="913795" y="1844566"/>
            <a:ext cx="10353762" cy="3946634"/>
          </a:xfrm>
        </p:spPr>
        <p:txBody>
          <a:bodyPr>
            <a:noAutofit/>
          </a:bodyPr>
          <a:lstStyle/>
          <a:p>
            <a:r>
              <a:rPr lang="en-US" sz="2400" dirty="0" smtClean="0"/>
              <a:t>Came to New York in1965 to fulfill promise to guru of spreading the teachings to the world</a:t>
            </a:r>
          </a:p>
          <a:p>
            <a:pPr lvl="1"/>
            <a:r>
              <a:rPr lang="en-US" sz="2000" dirty="0" smtClean="0"/>
              <a:t>No sponsor in the US; was not met by anyone; had very limited funds</a:t>
            </a:r>
          </a:p>
          <a:p>
            <a:r>
              <a:rPr lang="en-US" sz="2400" dirty="0" smtClean="0"/>
              <a:t>By 1967 opened up centers in New York and San Francisco and attracted a very large following</a:t>
            </a:r>
          </a:p>
          <a:p>
            <a:r>
              <a:rPr lang="en-US" sz="2400" dirty="0" smtClean="0"/>
              <a:t>Traveled around the world over 14 times</a:t>
            </a:r>
          </a:p>
          <a:p>
            <a:r>
              <a:rPr lang="en-US" sz="2400" dirty="0" smtClean="0"/>
              <a:t>Many temples and farms established by ISKCON</a:t>
            </a:r>
          </a:p>
          <a:p>
            <a:pPr lvl="1"/>
            <a:r>
              <a:rPr lang="en-US" sz="2000" dirty="0" smtClean="0"/>
              <a:t>One farm in Juniata County</a:t>
            </a:r>
            <a:endParaRPr lang="en-US" sz="2000" dirty="0"/>
          </a:p>
        </p:txBody>
      </p:sp>
    </p:spTree>
    <p:extLst>
      <p:ext uri="{BB962C8B-B14F-4D97-AF65-F5344CB8AC3E}">
        <p14:creationId xmlns:p14="http://schemas.microsoft.com/office/powerpoint/2010/main" xmlns="" val="1468300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99546"/>
            <a:ext cx="10353761" cy="1324302"/>
          </a:xfrm>
        </p:spPr>
        <p:txBody>
          <a:bodyPr>
            <a:normAutofit fontScale="90000"/>
          </a:bodyPr>
          <a:lstStyle/>
          <a:p>
            <a:r>
              <a:rPr lang="en-US" dirty="0" smtClean="0"/>
              <a:t>Legacy of</a:t>
            </a:r>
            <a:br>
              <a:rPr lang="en-US" dirty="0" smtClean="0"/>
            </a:br>
            <a:r>
              <a:rPr lang="en-US" dirty="0" smtClean="0"/>
              <a:t> </a:t>
            </a:r>
            <a:r>
              <a:rPr lang="en-US" dirty="0"/>
              <a:t>A.C. </a:t>
            </a:r>
            <a:r>
              <a:rPr lang="en-US" dirty="0" err="1"/>
              <a:t>Bhaktivedanta</a:t>
            </a:r>
            <a:r>
              <a:rPr lang="en-US" dirty="0"/>
              <a:t> Swami </a:t>
            </a:r>
            <a:r>
              <a:rPr lang="en-US" dirty="0" err="1"/>
              <a:t>Prabhupada</a:t>
            </a:r>
            <a:r>
              <a:rPr lang="en-US" dirty="0"/>
              <a:t> </a:t>
            </a:r>
          </a:p>
        </p:txBody>
      </p:sp>
      <p:sp>
        <p:nvSpPr>
          <p:cNvPr id="3" name="Content Placeholder 2"/>
          <p:cNvSpPr>
            <a:spLocks noGrp="1"/>
          </p:cNvSpPr>
          <p:nvPr>
            <p:ph idx="1"/>
          </p:nvPr>
        </p:nvSpPr>
        <p:spPr>
          <a:xfrm>
            <a:off x="913795" y="1876097"/>
            <a:ext cx="10353762" cy="4624551"/>
          </a:xfrm>
        </p:spPr>
        <p:txBody>
          <a:bodyPr>
            <a:normAutofit/>
          </a:bodyPr>
          <a:lstStyle/>
          <a:p>
            <a:r>
              <a:rPr lang="en-US" sz="2400" dirty="0" smtClean="0"/>
              <a:t>Over 60 volumes of translations classic Vedic scriptures</a:t>
            </a:r>
          </a:p>
          <a:p>
            <a:pPr lvl="1"/>
            <a:r>
              <a:rPr lang="en-US" dirty="0" smtClean="0">
                <a:effectLst/>
              </a:rPr>
              <a:t>Founded the </a:t>
            </a:r>
            <a:r>
              <a:rPr lang="en-US" dirty="0" err="1">
                <a:effectLst/>
              </a:rPr>
              <a:t>Bhaktivedanta</a:t>
            </a:r>
            <a:r>
              <a:rPr lang="en-US" dirty="0">
                <a:effectLst/>
              </a:rPr>
              <a:t> Book Trust</a:t>
            </a:r>
            <a:endParaRPr lang="en-US" dirty="0" smtClean="0"/>
          </a:p>
          <a:p>
            <a:pPr lvl="1"/>
            <a:r>
              <a:rPr lang="en-US" dirty="0" smtClean="0"/>
              <a:t>Won praise from top scholars for their depth and clarity</a:t>
            </a:r>
          </a:p>
          <a:p>
            <a:r>
              <a:rPr lang="en-US" sz="2400" dirty="0" smtClean="0"/>
              <a:t>Built temples all over the world</a:t>
            </a:r>
          </a:p>
          <a:p>
            <a:r>
              <a:rPr lang="en-US" sz="2400" dirty="0" smtClean="0"/>
              <a:t>Indian government issued </a:t>
            </a:r>
            <a:r>
              <a:rPr lang="en-US" sz="2400" dirty="0">
                <a:effectLst/>
              </a:rPr>
              <a:t>a commemorative stamp in his </a:t>
            </a:r>
            <a:r>
              <a:rPr lang="en-US" sz="2400" dirty="0" smtClean="0">
                <a:effectLst/>
              </a:rPr>
              <a:t>honor of his 100 birthday</a:t>
            </a:r>
          </a:p>
          <a:p>
            <a:r>
              <a:rPr lang="en-US" sz="2400" dirty="0" smtClean="0">
                <a:effectLst/>
              </a:rPr>
              <a:t>Some believe his death at age 81 to be from poison</a:t>
            </a:r>
          </a:p>
          <a:p>
            <a:r>
              <a:rPr lang="en-US" sz="2400" dirty="0" smtClean="0">
                <a:effectLst/>
              </a:rPr>
              <a:t>A split in the organization after his death</a:t>
            </a:r>
          </a:p>
          <a:p>
            <a:pPr lvl="1"/>
            <a:r>
              <a:rPr lang="en-US" dirty="0" smtClean="0">
                <a:effectLst/>
              </a:rPr>
              <a:t>Lawsuit on the rights to books</a:t>
            </a:r>
            <a:endParaRPr lang="en-US" dirty="0" smtClean="0"/>
          </a:p>
          <a:p>
            <a:endParaRPr lang="en-US" dirty="0"/>
          </a:p>
        </p:txBody>
      </p:sp>
    </p:spTree>
    <p:extLst>
      <p:ext uri="{BB962C8B-B14F-4D97-AF65-F5344CB8AC3E}">
        <p14:creationId xmlns:p14="http://schemas.microsoft.com/office/powerpoint/2010/main" xmlns="" val="2381224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Sun Yung Moon </a:t>
            </a:r>
            <a:r>
              <a:rPr lang="en-US" dirty="0" smtClean="0"/>
              <a:t>&amp; </a:t>
            </a:r>
            <a:br>
              <a:rPr lang="en-US" dirty="0" smtClean="0"/>
            </a:br>
            <a:r>
              <a:rPr lang="en-US" dirty="0" smtClean="0"/>
              <a:t>the </a:t>
            </a:r>
            <a:r>
              <a:rPr lang="en-US" dirty="0"/>
              <a:t>Unification </a:t>
            </a:r>
            <a:r>
              <a:rPr lang="en-US" dirty="0" smtClean="0"/>
              <a:t>Church</a:t>
            </a:r>
            <a:endParaRPr lang="en-US" dirty="0"/>
          </a:p>
        </p:txBody>
      </p:sp>
      <p:sp>
        <p:nvSpPr>
          <p:cNvPr id="3" name="Content Placeholder 2"/>
          <p:cNvSpPr>
            <a:spLocks noGrp="1"/>
          </p:cNvSpPr>
          <p:nvPr>
            <p:ph idx="1"/>
          </p:nvPr>
        </p:nvSpPr>
        <p:spPr/>
        <p:txBody>
          <a:bodyPr>
            <a:normAutofit lnSpcReduction="10000"/>
          </a:bodyPr>
          <a:lstStyle/>
          <a:p>
            <a:pPr>
              <a:spcBef>
                <a:spcPts val="1200"/>
              </a:spcBef>
              <a:spcAft>
                <a:spcPts val="1200"/>
              </a:spcAft>
            </a:pPr>
            <a:r>
              <a:rPr lang="en-US" sz="2600" dirty="0" smtClean="0"/>
              <a:t>Born in (North) Korea (under Japanese rule) in 1920</a:t>
            </a:r>
          </a:p>
          <a:p>
            <a:pPr>
              <a:spcBef>
                <a:spcPts val="1200"/>
              </a:spcBef>
              <a:spcAft>
                <a:spcPts val="1200"/>
              </a:spcAft>
            </a:pPr>
            <a:r>
              <a:rPr lang="en-US" sz="2600" dirty="0" smtClean="0"/>
              <a:t>Family converted to Christianity in 1923</a:t>
            </a:r>
          </a:p>
          <a:p>
            <a:pPr>
              <a:spcBef>
                <a:spcPts val="1200"/>
              </a:spcBef>
              <a:spcAft>
                <a:spcPts val="1200"/>
              </a:spcAft>
            </a:pPr>
            <a:r>
              <a:rPr lang="en-US" sz="2600" dirty="0" smtClean="0"/>
              <a:t>Vision, age 16: Jesus asks him to complete his unfinished work</a:t>
            </a:r>
          </a:p>
          <a:p>
            <a:pPr>
              <a:spcBef>
                <a:spcPts val="1200"/>
              </a:spcBef>
              <a:spcAft>
                <a:spcPts val="1200"/>
              </a:spcAft>
            </a:pPr>
            <a:r>
              <a:rPr lang="en-US" sz="2600" dirty="0" smtClean="0"/>
              <a:t>Studied electrical engineering in Japan at age 21</a:t>
            </a:r>
          </a:p>
          <a:p>
            <a:pPr>
              <a:spcBef>
                <a:spcPts val="1200"/>
              </a:spcBef>
              <a:spcAft>
                <a:spcPts val="1200"/>
              </a:spcAft>
            </a:pPr>
            <a:r>
              <a:rPr lang="en-US" sz="2600" dirty="0" smtClean="0"/>
              <a:t>Excommunicated in 1946 for preaching his beliefs</a:t>
            </a:r>
          </a:p>
          <a:p>
            <a:pPr>
              <a:spcBef>
                <a:spcPts val="1200"/>
              </a:spcBef>
              <a:spcAft>
                <a:spcPts val="1200"/>
              </a:spcAft>
            </a:pPr>
            <a:endParaRPr lang="en-US" sz="2600" dirty="0"/>
          </a:p>
          <a:p>
            <a:pPr>
              <a:spcBef>
                <a:spcPts val="1200"/>
              </a:spcBef>
              <a:spcAft>
                <a:spcPts val="1200"/>
              </a:spcAft>
            </a:pPr>
            <a:endParaRPr lang="en-US" sz="2600" dirty="0" smtClean="0"/>
          </a:p>
        </p:txBody>
      </p:sp>
    </p:spTree>
    <p:extLst>
      <p:ext uri="{BB962C8B-B14F-4D97-AF65-F5344CB8AC3E}">
        <p14:creationId xmlns:p14="http://schemas.microsoft.com/office/powerpoint/2010/main" xmlns="" val="1149258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Sun Yung Moon </a:t>
            </a:r>
            <a:r>
              <a:rPr lang="en-US" dirty="0" smtClean="0"/>
              <a:t>&amp; </a:t>
            </a:r>
            <a:br>
              <a:rPr lang="en-US" dirty="0" smtClean="0"/>
            </a:br>
            <a:r>
              <a:rPr lang="en-US" dirty="0" smtClean="0"/>
              <a:t>the </a:t>
            </a:r>
            <a:r>
              <a:rPr lang="en-US" dirty="0"/>
              <a:t>Unification </a:t>
            </a:r>
            <a:r>
              <a:rPr lang="en-US" dirty="0" smtClean="0"/>
              <a:t>Church</a:t>
            </a:r>
            <a:endParaRPr lang="en-US" dirty="0"/>
          </a:p>
        </p:txBody>
      </p:sp>
      <p:sp>
        <p:nvSpPr>
          <p:cNvPr id="3" name="Content Placeholder 2"/>
          <p:cNvSpPr>
            <a:spLocks noGrp="1"/>
          </p:cNvSpPr>
          <p:nvPr>
            <p:ph idx="1"/>
          </p:nvPr>
        </p:nvSpPr>
        <p:spPr>
          <a:xfrm>
            <a:off x="913795" y="2096063"/>
            <a:ext cx="10353762" cy="4210143"/>
          </a:xfrm>
        </p:spPr>
        <p:txBody>
          <a:bodyPr>
            <a:normAutofit lnSpcReduction="10000"/>
          </a:bodyPr>
          <a:lstStyle/>
          <a:p>
            <a:pPr>
              <a:spcBef>
                <a:spcPts val="1200"/>
              </a:spcBef>
              <a:spcAft>
                <a:spcPts val="1200"/>
              </a:spcAft>
            </a:pPr>
            <a:r>
              <a:rPr lang="en-US" sz="2400" dirty="0"/>
              <a:t>Imprisoned by North Korea in 1947 for treason; served three years</a:t>
            </a:r>
            <a:endParaRPr lang="en-US" sz="2400" dirty="0" smtClean="0"/>
          </a:p>
          <a:p>
            <a:pPr>
              <a:spcBef>
                <a:spcPts val="1200"/>
              </a:spcBef>
              <a:spcAft>
                <a:spcPts val="1200"/>
              </a:spcAft>
            </a:pPr>
            <a:r>
              <a:rPr lang="en-US" sz="2400" dirty="0" smtClean="0"/>
              <a:t>Escaped and fled to South Korea in 1950</a:t>
            </a:r>
          </a:p>
          <a:p>
            <a:pPr>
              <a:spcBef>
                <a:spcPts val="1200"/>
              </a:spcBef>
              <a:spcAft>
                <a:spcPts val="1200"/>
              </a:spcAft>
            </a:pPr>
            <a:r>
              <a:rPr lang="en-US" sz="2400" dirty="0" smtClean="0"/>
              <a:t>Founded Unification Church in Seoul, South Korea in 1954</a:t>
            </a:r>
          </a:p>
          <a:p>
            <a:pPr lvl="1">
              <a:spcBef>
                <a:spcPts val="1200"/>
              </a:spcBef>
              <a:spcAft>
                <a:spcPts val="1200"/>
              </a:spcAft>
            </a:pPr>
            <a:r>
              <a:rPr lang="en-US" sz="2400" dirty="0" smtClean="0"/>
              <a:t>Officially </a:t>
            </a:r>
            <a:r>
              <a:rPr lang="en-US" sz="2400" dirty="0"/>
              <a:t>named the Holy Spirit Association for the Unification of World </a:t>
            </a:r>
            <a:r>
              <a:rPr lang="en-US" sz="2400" dirty="0" smtClean="0"/>
              <a:t>Christianity</a:t>
            </a:r>
          </a:p>
          <a:p>
            <a:pPr>
              <a:spcBef>
                <a:spcPts val="1200"/>
              </a:spcBef>
              <a:spcAft>
                <a:spcPts val="1200"/>
              </a:spcAft>
            </a:pPr>
            <a:r>
              <a:rPr lang="en-US" sz="2400" dirty="0"/>
              <a:t>Business - armaments, paint, machinery, and ginseng </a:t>
            </a:r>
            <a:r>
              <a:rPr lang="en-US" sz="2400" dirty="0" smtClean="0"/>
              <a:t>tea - flourished in early church and enabled him to spread his message</a:t>
            </a:r>
            <a:endParaRPr lang="en-US" sz="2400" dirty="0"/>
          </a:p>
        </p:txBody>
      </p:sp>
    </p:spTree>
    <p:extLst>
      <p:ext uri="{BB962C8B-B14F-4D97-AF65-F5344CB8AC3E}">
        <p14:creationId xmlns:p14="http://schemas.microsoft.com/office/powerpoint/2010/main" xmlns="" val="30976913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78373"/>
            <a:ext cx="10353761" cy="1324304"/>
          </a:xfrm>
        </p:spPr>
        <p:txBody>
          <a:bodyPr>
            <a:normAutofit/>
          </a:bodyPr>
          <a:lstStyle/>
          <a:p>
            <a:r>
              <a:rPr lang="en-US" dirty="0"/>
              <a:t>Sun Yung Moon </a:t>
            </a:r>
            <a:r>
              <a:rPr lang="en-US" dirty="0" smtClean="0"/>
              <a:t>&amp; </a:t>
            </a:r>
            <a:br>
              <a:rPr lang="en-US" dirty="0" smtClean="0"/>
            </a:br>
            <a:r>
              <a:rPr lang="en-US" dirty="0" smtClean="0"/>
              <a:t>the </a:t>
            </a:r>
            <a:r>
              <a:rPr lang="en-US" dirty="0"/>
              <a:t>Unification </a:t>
            </a:r>
            <a:r>
              <a:rPr lang="en-US" dirty="0" smtClean="0"/>
              <a:t>Church</a:t>
            </a:r>
            <a:endParaRPr lang="en-US" dirty="0"/>
          </a:p>
        </p:txBody>
      </p:sp>
      <p:sp>
        <p:nvSpPr>
          <p:cNvPr id="3" name="Content Placeholder 2"/>
          <p:cNvSpPr>
            <a:spLocks noGrp="1"/>
          </p:cNvSpPr>
          <p:nvPr>
            <p:ph idx="1"/>
          </p:nvPr>
        </p:nvSpPr>
        <p:spPr>
          <a:xfrm>
            <a:off x="913794" y="1876098"/>
            <a:ext cx="10353762" cy="4088523"/>
          </a:xfrm>
        </p:spPr>
        <p:txBody>
          <a:bodyPr>
            <a:normAutofit fontScale="92500"/>
          </a:bodyPr>
          <a:lstStyle/>
          <a:p>
            <a:pPr>
              <a:spcBef>
                <a:spcPts val="1200"/>
              </a:spcBef>
              <a:spcAft>
                <a:spcPts val="1200"/>
              </a:spcAft>
            </a:pPr>
            <a:r>
              <a:rPr lang="en-US" sz="2400" dirty="0" smtClean="0"/>
              <a:t>Moved his operations to the upstate New York in 1973</a:t>
            </a:r>
          </a:p>
          <a:p>
            <a:pPr>
              <a:spcBef>
                <a:spcPts val="1200"/>
              </a:spcBef>
              <a:spcAft>
                <a:spcPts val="1200"/>
              </a:spcAft>
            </a:pPr>
            <a:r>
              <a:rPr lang="en-US" sz="2400" dirty="0" smtClean="0"/>
              <a:t>Became a player in US politics; gave highly visible public speeches</a:t>
            </a:r>
          </a:p>
          <a:p>
            <a:pPr>
              <a:spcBef>
                <a:spcPts val="1200"/>
              </a:spcBef>
              <a:spcAft>
                <a:spcPts val="1200"/>
              </a:spcAft>
            </a:pPr>
            <a:r>
              <a:rPr lang="en-US" sz="2400" dirty="0" smtClean="0"/>
              <a:t>Recruited youth of the counter-culture, called “Moonies”</a:t>
            </a:r>
          </a:p>
          <a:p>
            <a:pPr lvl="1">
              <a:spcBef>
                <a:spcPts val="1200"/>
              </a:spcBef>
              <a:spcAft>
                <a:spcPts val="1200"/>
              </a:spcAft>
            </a:pPr>
            <a:r>
              <a:rPr lang="en-US" sz="2200" dirty="0" smtClean="0"/>
              <a:t>Moonies sold candles and flowers to support the church</a:t>
            </a:r>
          </a:p>
          <a:p>
            <a:pPr lvl="1">
              <a:spcBef>
                <a:spcPts val="1200"/>
              </a:spcBef>
              <a:spcAft>
                <a:spcPts val="1200"/>
              </a:spcAft>
            </a:pPr>
            <a:r>
              <a:rPr lang="en-US" sz="2200" dirty="0" smtClean="0"/>
              <a:t>Lived in communal situations; poor conditions</a:t>
            </a:r>
          </a:p>
          <a:p>
            <a:pPr lvl="1">
              <a:spcBef>
                <a:spcPts val="1200"/>
              </a:spcBef>
              <a:spcAft>
                <a:spcPts val="1200"/>
              </a:spcAft>
            </a:pPr>
            <a:r>
              <a:rPr lang="en-US" sz="2200" dirty="0" smtClean="0"/>
              <a:t>Seen by many as a brain-washing cult; members kidnapped and deprogrammed</a:t>
            </a:r>
            <a:endParaRPr lang="en-US" sz="2200" dirty="0"/>
          </a:p>
        </p:txBody>
      </p:sp>
    </p:spTree>
    <p:extLst>
      <p:ext uri="{BB962C8B-B14F-4D97-AF65-F5344CB8AC3E}">
        <p14:creationId xmlns:p14="http://schemas.microsoft.com/office/powerpoint/2010/main" xmlns="" val="2534097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list</a:t>
            </a:r>
            <a:endParaRPr lang="en-US" dirty="0"/>
          </a:p>
        </p:txBody>
      </p:sp>
      <p:sp>
        <p:nvSpPr>
          <p:cNvPr id="3" name="Content Placeholder 2"/>
          <p:cNvSpPr>
            <a:spLocks noGrp="1"/>
          </p:cNvSpPr>
          <p:nvPr>
            <p:ph idx="1"/>
          </p:nvPr>
        </p:nvSpPr>
        <p:spPr/>
        <p:txBody>
          <a:bodyPr>
            <a:normAutofit/>
          </a:bodyPr>
          <a:lstStyle/>
          <a:p>
            <a:pPr>
              <a:spcAft>
                <a:spcPts val="1200"/>
              </a:spcAft>
            </a:pPr>
            <a:r>
              <a:rPr lang="en-US" sz="2800" dirty="0">
                <a:effectLst/>
              </a:rPr>
              <a:t>Paramahansa </a:t>
            </a:r>
            <a:r>
              <a:rPr lang="en-US" sz="2800" dirty="0" err="1">
                <a:effectLst/>
              </a:rPr>
              <a:t>Yogananda</a:t>
            </a:r>
            <a:r>
              <a:rPr lang="en-US" sz="2800" dirty="0">
                <a:effectLst/>
              </a:rPr>
              <a:t> and the Self-Realization </a:t>
            </a:r>
            <a:r>
              <a:rPr lang="en-US" sz="2800" dirty="0" smtClean="0">
                <a:effectLst/>
              </a:rPr>
              <a:t>movement</a:t>
            </a:r>
          </a:p>
          <a:p>
            <a:pPr>
              <a:spcAft>
                <a:spcPts val="1200"/>
              </a:spcAft>
            </a:pPr>
            <a:r>
              <a:rPr lang="en-US" sz="2800" dirty="0" err="1">
                <a:effectLst/>
              </a:rPr>
              <a:t>Bhaktivedanta</a:t>
            </a:r>
            <a:r>
              <a:rPr lang="en-US" sz="2800" dirty="0">
                <a:effectLst/>
              </a:rPr>
              <a:t> </a:t>
            </a:r>
            <a:r>
              <a:rPr lang="en-US" sz="2800" dirty="0" smtClean="0">
                <a:effectLst/>
              </a:rPr>
              <a:t>Swami </a:t>
            </a:r>
            <a:r>
              <a:rPr lang="en-US" sz="2800" dirty="0" err="1">
                <a:effectLst/>
              </a:rPr>
              <a:t>Prabhupada</a:t>
            </a:r>
            <a:r>
              <a:rPr lang="en-US" sz="2800" dirty="0">
                <a:effectLst/>
              </a:rPr>
              <a:t> </a:t>
            </a:r>
            <a:r>
              <a:rPr lang="en-US" sz="2800" dirty="0" smtClean="0">
                <a:effectLst/>
              </a:rPr>
              <a:t>and </a:t>
            </a:r>
            <a:r>
              <a:rPr lang="en-US" sz="2800" dirty="0">
                <a:effectLst/>
              </a:rPr>
              <a:t>the Hare Krishna </a:t>
            </a:r>
            <a:r>
              <a:rPr lang="en-US" sz="2800" dirty="0" smtClean="0">
                <a:effectLst/>
              </a:rPr>
              <a:t>movement</a:t>
            </a:r>
          </a:p>
          <a:p>
            <a:pPr>
              <a:spcAft>
                <a:spcPts val="1200"/>
              </a:spcAft>
            </a:pPr>
            <a:r>
              <a:rPr lang="en-US" sz="2800" dirty="0" smtClean="0">
                <a:effectLst/>
              </a:rPr>
              <a:t>Sun </a:t>
            </a:r>
            <a:r>
              <a:rPr lang="en-US" sz="2800" dirty="0">
                <a:effectLst/>
              </a:rPr>
              <a:t>Yung Moon and the Unification </a:t>
            </a:r>
            <a:r>
              <a:rPr lang="en-US" sz="2800" dirty="0" smtClean="0">
                <a:effectLst/>
              </a:rPr>
              <a:t>Church</a:t>
            </a:r>
          </a:p>
          <a:p>
            <a:pPr>
              <a:spcAft>
                <a:spcPts val="1200"/>
              </a:spcAft>
            </a:pPr>
            <a:r>
              <a:rPr lang="en-US" sz="2800" dirty="0" smtClean="0">
                <a:effectLst/>
              </a:rPr>
              <a:t>L</a:t>
            </a:r>
            <a:r>
              <a:rPr lang="en-US" sz="2800" dirty="0">
                <a:effectLst/>
              </a:rPr>
              <a:t>. Ron Hubbard and </a:t>
            </a:r>
            <a:r>
              <a:rPr lang="en-US" sz="2800" dirty="0" smtClean="0">
                <a:effectLst/>
              </a:rPr>
              <a:t>Scientology</a:t>
            </a:r>
          </a:p>
        </p:txBody>
      </p:sp>
    </p:spTree>
    <p:extLst>
      <p:ext uri="{BB962C8B-B14F-4D97-AF65-F5344CB8AC3E}">
        <p14:creationId xmlns:p14="http://schemas.microsoft.com/office/powerpoint/2010/main" xmlns="" val="4097307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Sun Yung Moon &amp; </a:t>
            </a:r>
            <a:br>
              <a:rPr lang="en-US" dirty="0"/>
            </a:br>
            <a:r>
              <a:rPr lang="en-US" dirty="0"/>
              <a:t>the Unification Church</a:t>
            </a:r>
          </a:p>
        </p:txBody>
      </p:sp>
      <p:sp>
        <p:nvSpPr>
          <p:cNvPr id="3" name="Content Placeholder 2"/>
          <p:cNvSpPr>
            <a:spLocks noGrp="1"/>
          </p:cNvSpPr>
          <p:nvPr>
            <p:ph idx="1"/>
          </p:nvPr>
        </p:nvSpPr>
        <p:spPr/>
        <p:txBody>
          <a:bodyPr>
            <a:normAutofit lnSpcReduction="10000"/>
          </a:bodyPr>
          <a:lstStyle/>
          <a:p>
            <a:r>
              <a:rPr lang="en-US" sz="2400" dirty="0" smtClean="0"/>
              <a:t>In 1978, Congressional committee concluded the church wanted to establish and rule a worldwide government</a:t>
            </a:r>
          </a:p>
          <a:p>
            <a:r>
              <a:rPr lang="en-US" sz="2400" dirty="0" smtClean="0"/>
              <a:t>In 1981, the tax-exempt status for the church was revoked; reason citing the purpose was primarily political</a:t>
            </a:r>
          </a:p>
          <a:p>
            <a:r>
              <a:rPr lang="en-US" sz="2400" dirty="0" smtClean="0"/>
              <a:t>In 1982, Moon convicted of tax evasion and sentenced to 18 months in prison</a:t>
            </a:r>
          </a:p>
          <a:p>
            <a:pPr lvl="1"/>
            <a:r>
              <a:rPr lang="en-US" sz="2000" dirty="0" smtClean="0"/>
              <a:t>Fellow prisoners have called him humble, hard-working, and joyful</a:t>
            </a:r>
          </a:p>
          <a:p>
            <a:pPr lvl="1"/>
            <a:r>
              <a:rPr lang="en-US" sz="2000" dirty="0" smtClean="0"/>
              <a:t>Followers have called trial religious persecution</a:t>
            </a:r>
          </a:p>
          <a:p>
            <a:endParaRPr lang="en-US" dirty="0"/>
          </a:p>
        </p:txBody>
      </p:sp>
    </p:spTree>
    <p:extLst>
      <p:ext uri="{BB962C8B-B14F-4D97-AF65-F5344CB8AC3E}">
        <p14:creationId xmlns:p14="http://schemas.microsoft.com/office/powerpoint/2010/main" xmlns="" val="2850913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white"/>
                </a:solidFill>
              </a:rPr>
              <a:t>Sun Yung Moon &amp; </a:t>
            </a:r>
            <a:br>
              <a:rPr lang="en-US" dirty="0">
                <a:solidFill>
                  <a:prstClr val="white"/>
                </a:solidFill>
              </a:rPr>
            </a:br>
            <a:r>
              <a:rPr lang="en-US" dirty="0">
                <a:solidFill>
                  <a:prstClr val="white"/>
                </a:solidFill>
              </a:rPr>
              <a:t>the Unification Church</a:t>
            </a:r>
            <a:endParaRPr lang="en-US" dirty="0"/>
          </a:p>
        </p:txBody>
      </p:sp>
      <p:sp>
        <p:nvSpPr>
          <p:cNvPr id="3" name="Content Placeholder 2"/>
          <p:cNvSpPr>
            <a:spLocks noGrp="1"/>
          </p:cNvSpPr>
          <p:nvPr>
            <p:ph idx="1"/>
          </p:nvPr>
        </p:nvSpPr>
        <p:spPr/>
        <p:txBody>
          <a:bodyPr>
            <a:normAutofit fontScale="92500"/>
          </a:bodyPr>
          <a:lstStyle/>
          <a:p>
            <a:r>
              <a:rPr lang="en-US" dirty="0" smtClean="0"/>
              <a:t>In 1992, Moon reveals that he is the return of Jesus, predicted by the Bible</a:t>
            </a:r>
          </a:p>
          <a:p>
            <a:r>
              <a:rPr lang="en-US" dirty="0" smtClean="0"/>
              <a:t>In 1994, Moon established the International </a:t>
            </a:r>
            <a:r>
              <a:rPr lang="en-US" dirty="0"/>
              <a:t>Federation for World </a:t>
            </a:r>
            <a:r>
              <a:rPr lang="en-US" dirty="0" smtClean="0"/>
              <a:t>Peace</a:t>
            </a:r>
          </a:p>
          <a:p>
            <a:r>
              <a:rPr lang="en-US" dirty="0" smtClean="0"/>
              <a:t>In 1998, expose of Moon family written by former daughter-in-law</a:t>
            </a:r>
          </a:p>
          <a:p>
            <a:r>
              <a:rPr lang="en-US" dirty="0" smtClean="0"/>
              <a:t>In 2004, Moon tricked members of Congress into attended a ceremony in a Senate building in which Moon was crowned “King of Peace”</a:t>
            </a:r>
          </a:p>
          <a:p>
            <a:r>
              <a:rPr lang="en-US" dirty="0" smtClean="0"/>
              <a:t>Moon died in 2012; his wife (20 years younger) took over leadership; two sons split off and formed their own organizations</a:t>
            </a:r>
          </a:p>
          <a:p>
            <a:r>
              <a:rPr lang="en-US" dirty="0" smtClean="0"/>
              <a:t>Claims to have 3 million members worldwide; other sources say maybe one million or less</a:t>
            </a:r>
          </a:p>
          <a:p>
            <a:endParaRPr lang="en-US" dirty="0"/>
          </a:p>
        </p:txBody>
      </p:sp>
    </p:spTree>
    <p:extLst>
      <p:ext uri="{BB962C8B-B14F-4D97-AF65-F5344CB8AC3E}">
        <p14:creationId xmlns:p14="http://schemas.microsoft.com/office/powerpoint/2010/main" xmlns="" val="2765540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04648"/>
            <a:ext cx="10353761" cy="1326321"/>
          </a:xfrm>
        </p:spPr>
        <p:txBody>
          <a:bodyPr>
            <a:normAutofit/>
          </a:bodyPr>
          <a:lstStyle/>
          <a:p>
            <a:r>
              <a:rPr lang="en-US" sz="3200" i="1" dirty="0" smtClean="0"/>
              <a:t>Divine Principles</a:t>
            </a:r>
            <a:r>
              <a:rPr lang="en-US" sz="3200" dirty="0" smtClean="0"/>
              <a:t>: </a:t>
            </a:r>
            <a:br>
              <a:rPr lang="en-US" sz="3200" dirty="0" smtClean="0"/>
            </a:br>
            <a:r>
              <a:rPr lang="en-US" sz="3200" dirty="0" smtClean="0">
                <a:solidFill>
                  <a:prstClr val="white"/>
                </a:solidFill>
              </a:rPr>
              <a:t>Unification Church teachings</a:t>
            </a:r>
            <a:endParaRPr lang="en-US" sz="3600" dirty="0"/>
          </a:p>
        </p:txBody>
      </p:sp>
      <p:sp>
        <p:nvSpPr>
          <p:cNvPr id="3" name="Content Placeholder 2"/>
          <p:cNvSpPr>
            <a:spLocks noGrp="1"/>
          </p:cNvSpPr>
          <p:nvPr>
            <p:ph idx="1"/>
          </p:nvPr>
        </p:nvSpPr>
        <p:spPr>
          <a:xfrm>
            <a:off x="913794" y="1906877"/>
            <a:ext cx="10353762" cy="4257439"/>
          </a:xfrm>
        </p:spPr>
        <p:txBody>
          <a:bodyPr>
            <a:noAutofit/>
          </a:bodyPr>
          <a:lstStyle/>
          <a:p>
            <a:r>
              <a:rPr lang="en-US" sz="2400" i="1" dirty="0" smtClean="0"/>
              <a:t>Divine Principles: </a:t>
            </a:r>
            <a:r>
              <a:rPr lang="en-US" sz="2400" dirty="0" smtClean="0"/>
              <a:t>a book </a:t>
            </a:r>
            <a:r>
              <a:rPr lang="en-US" sz="2400" dirty="0"/>
              <a:t>co-written by Moon and follower; published in 1966</a:t>
            </a:r>
          </a:p>
          <a:p>
            <a:r>
              <a:rPr lang="en-US" sz="2400" dirty="0" smtClean="0">
                <a:effectLst/>
              </a:rPr>
              <a:t>One </a:t>
            </a:r>
            <a:r>
              <a:rPr lang="en-US" sz="2400" dirty="0">
                <a:effectLst/>
              </a:rPr>
              <a:t>of the main purposes of the Unification Church is to unite all of the fragments of </a:t>
            </a:r>
            <a:r>
              <a:rPr lang="en-US" sz="2400" dirty="0" smtClean="0">
                <a:effectLst/>
              </a:rPr>
              <a:t>Christianity into </a:t>
            </a:r>
            <a:r>
              <a:rPr lang="en-US" sz="2400" dirty="0">
                <a:effectLst/>
              </a:rPr>
              <a:t>a single </a:t>
            </a:r>
            <a:r>
              <a:rPr lang="en-US" sz="2400" dirty="0" smtClean="0">
                <a:effectLst/>
              </a:rPr>
              <a:t>body</a:t>
            </a:r>
          </a:p>
          <a:p>
            <a:r>
              <a:rPr lang="en-US" sz="2400" dirty="0" smtClean="0">
                <a:effectLst/>
              </a:rPr>
              <a:t>Celibacy before marriage. No tobacco or alcohol. Work long hours (for church)</a:t>
            </a:r>
          </a:p>
          <a:p>
            <a:r>
              <a:rPr lang="en-US" sz="2400" dirty="0" smtClean="0">
                <a:effectLst/>
              </a:rPr>
              <a:t>Must earn salvation through fasting, fund raising, recruitment</a:t>
            </a:r>
          </a:p>
          <a:p>
            <a:r>
              <a:rPr lang="en-US" sz="2400" dirty="0" smtClean="0">
                <a:effectLst/>
              </a:rPr>
              <a:t>The church becomes a member’s whole life</a:t>
            </a:r>
          </a:p>
        </p:txBody>
      </p:sp>
    </p:spTree>
    <p:extLst>
      <p:ext uri="{BB962C8B-B14F-4D97-AF65-F5344CB8AC3E}">
        <p14:creationId xmlns:p14="http://schemas.microsoft.com/office/powerpoint/2010/main" xmlns="" val="25295695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Divine Principles</a:t>
            </a:r>
            <a:r>
              <a:rPr lang="en-US" sz="3200" dirty="0" smtClean="0"/>
              <a:t>: </a:t>
            </a:r>
            <a:br>
              <a:rPr lang="en-US" sz="3200" dirty="0" smtClean="0"/>
            </a:br>
            <a:r>
              <a:rPr lang="en-US" sz="3200" dirty="0" smtClean="0">
                <a:solidFill>
                  <a:prstClr val="white"/>
                </a:solidFill>
              </a:rPr>
              <a:t>Unification Church teachings</a:t>
            </a:r>
            <a:endParaRPr lang="en-US" sz="3600" dirty="0"/>
          </a:p>
        </p:txBody>
      </p:sp>
      <p:sp>
        <p:nvSpPr>
          <p:cNvPr id="3" name="Content Placeholder 2"/>
          <p:cNvSpPr>
            <a:spLocks noGrp="1"/>
          </p:cNvSpPr>
          <p:nvPr>
            <p:ph idx="1"/>
          </p:nvPr>
        </p:nvSpPr>
        <p:spPr/>
        <p:txBody>
          <a:bodyPr/>
          <a:lstStyle/>
          <a:p>
            <a:r>
              <a:rPr lang="en-US" dirty="0" smtClean="0"/>
              <a:t>Reject the Trinity; Jesus divine, but not God</a:t>
            </a:r>
          </a:p>
          <a:p>
            <a:r>
              <a:rPr lang="en-US" dirty="0" smtClean="0"/>
              <a:t>The Holy Spirit is not a person; it represents God’s feminine side</a:t>
            </a:r>
          </a:p>
          <a:p>
            <a:r>
              <a:rPr lang="en-US" dirty="0" smtClean="0"/>
              <a:t>Adam and Eve</a:t>
            </a:r>
          </a:p>
          <a:p>
            <a:pPr lvl="1"/>
            <a:r>
              <a:rPr lang="en-US" dirty="0" smtClean="0"/>
              <a:t>Spiritual fall when Eve had sex with Satan</a:t>
            </a:r>
          </a:p>
          <a:p>
            <a:pPr lvl="1"/>
            <a:r>
              <a:rPr lang="en-US" dirty="0" smtClean="0"/>
              <a:t>Physical fall when Eve and Adam had pre-marital sex</a:t>
            </a:r>
          </a:p>
          <a:p>
            <a:r>
              <a:rPr lang="en-US" dirty="0" smtClean="0"/>
              <a:t>Jesus’s resurrection made spiritual salvation possible, but his death prevented physical salvation</a:t>
            </a:r>
          </a:p>
          <a:p>
            <a:r>
              <a:rPr lang="en-US" dirty="0" smtClean="0"/>
              <a:t>The Third Adam’s perfect marriage will make physical salvation possible</a:t>
            </a:r>
            <a:endParaRPr lang="en-US" dirty="0"/>
          </a:p>
        </p:txBody>
      </p:sp>
    </p:spTree>
    <p:extLst>
      <p:ext uri="{BB962C8B-B14F-4D97-AF65-F5344CB8AC3E}">
        <p14:creationId xmlns:p14="http://schemas.microsoft.com/office/powerpoint/2010/main" xmlns="" val="4144437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Divine Principles</a:t>
            </a:r>
            <a:r>
              <a:rPr lang="en-US" sz="3200" dirty="0" smtClean="0"/>
              <a:t>: </a:t>
            </a:r>
            <a:br>
              <a:rPr lang="en-US" sz="3200" dirty="0" smtClean="0"/>
            </a:br>
            <a:r>
              <a:rPr lang="en-US" sz="3200" dirty="0" smtClean="0">
                <a:solidFill>
                  <a:prstClr val="white"/>
                </a:solidFill>
              </a:rPr>
              <a:t>Unification Church teachings</a:t>
            </a:r>
            <a:endParaRPr lang="en-US" sz="3600" dirty="0"/>
          </a:p>
        </p:txBody>
      </p:sp>
      <p:sp>
        <p:nvSpPr>
          <p:cNvPr id="3" name="Content Placeholder 2"/>
          <p:cNvSpPr>
            <a:spLocks noGrp="1"/>
          </p:cNvSpPr>
          <p:nvPr>
            <p:ph idx="1"/>
          </p:nvPr>
        </p:nvSpPr>
        <p:spPr/>
        <p:txBody>
          <a:bodyPr>
            <a:normAutofit fontScale="92500"/>
          </a:bodyPr>
          <a:lstStyle/>
          <a:p>
            <a:pPr>
              <a:spcBef>
                <a:spcPts val="600"/>
              </a:spcBef>
              <a:spcAft>
                <a:spcPts val="600"/>
              </a:spcAft>
            </a:pPr>
            <a:r>
              <a:rPr lang="en-US" sz="2400" dirty="0" smtClean="0"/>
              <a:t>Everything </a:t>
            </a:r>
            <a:r>
              <a:rPr lang="en-US" sz="2400" dirty="0"/>
              <a:t>in nature comes in </a:t>
            </a:r>
            <a:r>
              <a:rPr lang="en-US" sz="2400" dirty="0" smtClean="0"/>
              <a:t>pairs</a:t>
            </a:r>
          </a:p>
          <a:p>
            <a:pPr>
              <a:spcBef>
                <a:spcPts val="600"/>
              </a:spcBef>
              <a:spcAft>
                <a:spcPts val="600"/>
              </a:spcAft>
            </a:pPr>
            <a:r>
              <a:rPr lang="en-US" sz="2400" dirty="0" smtClean="0"/>
              <a:t>Jesus was supposed to marry the perfect feminine to complete the perfect pair</a:t>
            </a:r>
          </a:p>
          <a:p>
            <a:pPr>
              <a:spcBef>
                <a:spcPts val="600"/>
              </a:spcBef>
              <a:spcAft>
                <a:spcPts val="600"/>
              </a:spcAft>
            </a:pPr>
            <a:r>
              <a:rPr lang="en-US" sz="2400" dirty="0" smtClean="0"/>
              <a:t>Moon’s purpose is to finish that job; third Adam</a:t>
            </a:r>
          </a:p>
          <a:p>
            <a:pPr>
              <a:spcBef>
                <a:spcPts val="600"/>
              </a:spcBef>
              <a:spcAft>
                <a:spcPts val="600"/>
              </a:spcAft>
            </a:pPr>
            <a:r>
              <a:rPr lang="en-US" sz="2400" dirty="0" smtClean="0"/>
              <a:t>Moon’s family was touted as pure and perfect</a:t>
            </a:r>
          </a:p>
          <a:p>
            <a:pPr>
              <a:spcBef>
                <a:spcPts val="600"/>
              </a:spcBef>
              <a:spcAft>
                <a:spcPts val="600"/>
              </a:spcAft>
            </a:pPr>
            <a:r>
              <a:rPr lang="en-US" sz="2400" dirty="0" smtClean="0"/>
              <a:t>Joining followers into perfect marriages a big part of the church</a:t>
            </a:r>
          </a:p>
          <a:p>
            <a:pPr lvl="1">
              <a:spcBef>
                <a:spcPts val="600"/>
              </a:spcBef>
              <a:spcAft>
                <a:spcPts val="600"/>
              </a:spcAft>
            </a:pPr>
            <a:r>
              <a:rPr lang="en-US" sz="2000" dirty="0" smtClean="0"/>
              <a:t>“Mass marriages” – thousands; couples only meet short time (or not at all) before service</a:t>
            </a:r>
          </a:p>
          <a:p>
            <a:endParaRPr lang="en-US" dirty="0"/>
          </a:p>
        </p:txBody>
      </p:sp>
    </p:spTree>
    <p:extLst>
      <p:ext uri="{BB962C8B-B14F-4D97-AF65-F5344CB8AC3E}">
        <p14:creationId xmlns:p14="http://schemas.microsoft.com/office/powerpoint/2010/main" xmlns="" val="2213922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Unification church Persona</a:t>
            </a:r>
            <a:endParaRPr lang="en-US" dirty="0"/>
          </a:p>
        </p:txBody>
      </p:sp>
      <p:sp>
        <p:nvSpPr>
          <p:cNvPr id="3" name="Content Placeholder 2"/>
          <p:cNvSpPr>
            <a:spLocks noGrp="1"/>
          </p:cNvSpPr>
          <p:nvPr>
            <p:ph idx="1"/>
          </p:nvPr>
        </p:nvSpPr>
        <p:spPr/>
        <p:txBody>
          <a:bodyPr>
            <a:normAutofit fontScale="92500"/>
          </a:bodyPr>
          <a:lstStyle/>
          <a:p>
            <a:r>
              <a:rPr lang="en-US" sz="2400" dirty="0" smtClean="0"/>
              <a:t>NY Times said the church was a combination of :</a:t>
            </a:r>
          </a:p>
          <a:p>
            <a:pPr lvl="1"/>
            <a:r>
              <a:rPr lang="en-US" sz="2400" dirty="0" smtClean="0"/>
              <a:t>Pentecostal Christianity, Eastern mysticism, Anti-Communism, Pop psychology, Metaphysics</a:t>
            </a:r>
          </a:p>
          <a:p>
            <a:r>
              <a:rPr lang="en-US" sz="2600" dirty="0" smtClean="0"/>
              <a:t>Owns United Press International</a:t>
            </a:r>
          </a:p>
          <a:p>
            <a:r>
              <a:rPr lang="en-US" sz="2400" dirty="0" smtClean="0"/>
              <a:t>Doesn’t believe in baptism and communion</a:t>
            </a:r>
          </a:p>
          <a:p>
            <a:r>
              <a:rPr lang="en-US" sz="2400" dirty="0" smtClean="0"/>
              <a:t>Does believe in </a:t>
            </a:r>
            <a:r>
              <a:rPr lang="en-US" sz="2400" dirty="0"/>
              <a:t>clairvoyance, automatic handwriting, and mediumistic trances</a:t>
            </a:r>
            <a:r>
              <a:rPr lang="en-US" sz="2400" dirty="0" smtClean="0"/>
              <a:t>.</a:t>
            </a:r>
          </a:p>
          <a:p>
            <a:r>
              <a:rPr lang="en-US" sz="2400" dirty="0" smtClean="0"/>
              <a:t>Moon </a:t>
            </a:r>
            <a:r>
              <a:rPr lang="en-US" sz="2400" dirty="0"/>
              <a:t>participated in séances</a:t>
            </a:r>
          </a:p>
          <a:p>
            <a:endParaRPr lang="en-US" sz="2600" dirty="0" smtClean="0"/>
          </a:p>
        </p:txBody>
      </p:sp>
    </p:spTree>
    <p:extLst>
      <p:ext uri="{BB962C8B-B14F-4D97-AF65-F5344CB8AC3E}">
        <p14:creationId xmlns:p14="http://schemas.microsoft.com/office/powerpoint/2010/main" xmlns="" val="11638712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 Ron hubbard and scientology</a:t>
            </a:r>
            <a:endParaRPr lang="en-US" dirty="0"/>
          </a:p>
        </p:txBody>
      </p:sp>
      <p:sp>
        <p:nvSpPr>
          <p:cNvPr id="3" name="Content Placeholder 2"/>
          <p:cNvSpPr>
            <a:spLocks noGrp="1"/>
          </p:cNvSpPr>
          <p:nvPr>
            <p:ph idx="1"/>
          </p:nvPr>
        </p:nvSpPr>
        <p:spPr>
          <a:xfrm>
            <a:off x="913795" y="1935921"/>
            <a:ext cx="10353762" cy="4591003"/>
          </a:xfrm>
        </p:spPr>
        <p:txBody>
          <a:bodyPr>
            <a:normAutofit/>
          </a:bodyPr>
          <a:lstStyle/>
          <a:p>
            <a:r>
              <a:rPr lang="en-US" sz="2400" dirty="0" smtClean="0"/>
              <a:t>Born in 1911 in Nebraska. Early years in Montana in middle class family.</a:t>
            </a:r>
          </a:p>
          <a:p>
            <a:r>
              <a:rPr lang="en-US" sz="2400" dirty="0" smtClean="0"/>
              <a:t>Father joined military when he was six. They moved around the country and world.	</a:t>
            </a:r>
          </a:p>
          <a:p>
            <a:r>
              <a:rPr lang="en-US" sz="2400" dirty="0" smtClean="0"/>
              <a:t>Traveled throughout far east in his teens.</a:t>
            </a:r>
          </a:p>
          <a:p>
            <a:r>
              <a:rPr lang="en-US" sz="2400" dirty="0" smtClean="0"/>
              <a:t>Poor student. Studied engineering per father. Dropped out.</a:t>
            </a:r>
          </a:p>
          <a:p>
            <a:r>
              <a:rPr lang="en-US" sz="2400" dirty="0" smtClean="0"/>
              <a:t>Started successful writing career in his 20s (1930s). Pulp fiction magazines</a:t>
            </a:r>
          </a:p>
          <a:p>
            <a:pPr lvl="1"/>
            <a:r>
              <a:rPr lang="en-US" sz="2000" dirty="0" smtClean="0"/>
              <a:t>Best known for science fiction. First book in 1937. Movie scripts soon after.</a:t>
            </a:r>
          </a:p>
          <a:p>
            <a:endParaRPr lang="en-US" sz="2400" dirty="0" smtClean="0"/>
          </a:p>
          <a:p>
            <a:endParaRPr lang="en-US" dirty="0" smtClean="0"/>
          </a:p>
        </p:txBody>
      </p:sp>
    </p:spTree>
    <p:extLst>
      <p:ext uri="{BB962C8B-B14F-4D97-AF65-F5344CB8AC3E}">
        <p14:creationId xmlns:p14="http://schemas.microsoft.com/office/powerpoint/2010/main" xmlns="" val="17919400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11021"/>
            <a:ext cx="10353761" cy="1326321"/>
          </a:xfrm>
        </p:spPr>
        <p:txBody>
          <a:bodyPr>
            <a:normAutofit/>
          </a:bodyPr>
          <a:lstStyle/>
          <a:p>
            <a:r>
              <a:rPr lang="en-US" dirty="0" smtClean="0"/>
              <a:t>L. Ron </a:t>
            </a:r>
            <a:r>
              <a:rPr lang="en-US" dirty="0" err="1" smtClean="0"/>
              <a:t>hubbard</a:t>
            </a:r>
            <a:r>
              <a:rPr lang="en-US" dirty="0" smtClean="0"/>
              <a:t> and scientology</a:t>
            </a:r>
            <a:endParaRPr lang="en-US" dirty="0"/>
          </a:p>
        </p:txBody>
      </p:sp>
      <p:sp>
        <p:nvSpPr>
          <p:cNvPr id="3" name="Content Placeholder 2"/>
          <p:cNvSpPr>
            <a:spLocks noGrp="1"/>
          </p:cNvSpPr>
          <p:nvPr>
            <p:ph idx="1"/>
          </p:nvPr>
        </p:nvSpPr>
        <p:spPr>
          <a:xfrm>
            <a:off x="913794" y="1754155"/>
            <a:ext cx="10674825" cy="4366727"/>
          </a:xfrm>
        </p:spPr>
        <p:txBody>
          <a:bodyPr>
            <a:normAutofit/>
          </a:bodyPr>
          <a:lstStyle/>
          <a:p>
            <a:r>
              <a:rPr lang="en-US" sz="2400" dirty="0" smtClean="0"/>
              <a:t>Wrote </a:t>
            </a:r>
            <a:r>
              <a:rPr lang="en-US" sz="2800" b="1" i="1" dirty="0" smtClean="0"/>
              <a:t>the </a:t>
            </a:r>
            <a:r>
              <a:rPr lang="en-US" sz="2400" dirty="0" smtClean="0"/>
              <a:t>book – </a:t>
            </a:r>
            <a:r>
              <a:rPr lang="en-US" sz="2400" i="1" dirty="0" smtClean="0"/>
              <a:t>Excalibur </a:t>
            </a:r>
            <a:r>
              <a:rPr lang="en-US" sz="2400" dirty="0" smtClean="0"/>
              <a:t>– in 1938, after “near-death experience” while under drug (nitrous oxide?) for dental procedure; everything is survival</a:t>
            </a:r>
          </a:p>
          <a:p>
            <a:r>
              <a:rPr lang="en-US" sz="2400" dirty="0" smtClean="0"/>
              <a:t>Served in the Naval Reserve and Navy during WWII</a:t>
            </a:r>
          </a:p>
          <a:p>
            <a:pPr lvl="1"/>
            <a:r>
              <a:rPr lang="en-US" sz="2000" dirty="0" smtClean="0"/>
              <a:t>Command of two ships – both times relieved of command as unfit</a:t>
            </a:r>
          </a:p>
          <a:p>
            <a:pPr lvl="1"/>
            <a:r>
              <a:rPr lang="en-US" sz="2000" dirty="0" smtClean="0"/>
              <a:t>Dropped depth charges on imaginary Japanese subs? Attacked Mexican islands</a:t>
            </a:r>
          </a:p>
          <a:p>
            <a:pPr lvl="1"/>
            <a:r>
              <a:rPr lang="en-US" sz="2000" dirty="0" smtClean="0"/>
              <a:t>Ended military career in long stay in hospital for ulcer?</a:t>
            </a:r>
          </a:p>
          <a:p>
            <a:r>
              <a:rPr lang="en-US" sz="2400" dirty="0" smtClean="0"/>
              <a:t>In 1945, Collaborated with Jack Parsons, occultist  and member of </a:t>
            </a:r>
            <a:r>
              <a:rPr lang="en-US" sz="2400" dirty="0" err="1" smtClean="0"/>
              <a:t>Ordo</a:t>
            </a:r>
            <a:r>
              <a:rPr lang="en-US" sz="2400" dirty="0" smtClean="0"/>
              <a:t> </a:t>
            </a:r>
            <a:r>
              <a:rPr lang="en-US" sz="2400" dirty="0" err="1" smtClean="0"/>
              <a:t>Templi</a:t>
            </a:r>
            <a:r>
              <a:rPr lang="en-US" sz="2400" dirty="0" smtClean="0"/>
              <a:t> </a:t>
            </a:r>
            <a:r>
              <a:rPr lang="en-US" sz="2400" dirty="0" err="1" smtClean="0"/>
              <a:t>Orientis</a:t>
            </a:r>
            <a:endParaRPr lang="en-US" sz="2400" dirty="0" smtClean="0"/>
          </a:p>
          <a:p>
            <a:pPr lvl="1"/>
            <a:r>
              <a:rPr lang="en-US" sz="2000" dirty="0" smtClean="0"/>
              <a:t>Created sex magic ritual called “</a:t>
            </a:r>
            <a:r>
              <a:rPr lang="en-US" sz="2000" dirty="0" err="1" smtClean="0"/>
              <a:t>Babalon</a:t>
            </a:r>
            <a:r>
              <a:rPr lang="en-US" sz="2000" dirty="0" smtClean="0"/>
              <a:t> Working”</a:t>
            </a:r>
          </a:p>
          <a:p>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 Ron </a:t>
            </a:r>
            <a:r>
              <a:rPr lang="en-US" dirty="0" err="1"/>
              <a:t>hubbard</a:t>
            </a:r>
            <a:r>
              <a:rPr lang="en-US" dirty="0"/>
              <a:t> and scientology</a:t>
            </a:r>
          </a:p>
        </p:txBody>
      </p:sp>
      <p:sp>
        <p:nvSpPr>
          <p:cNvPr id="3" name="Content Placeholder 2"/>
          <p:cNvSpPr>
            <a:spLocks noGrp="1"/>
          </p:cNvSpPr>
          <p:nvPr>
            <p:ph idx="1"/>
          </p:nvPr>
        </p:nvSpPr>
        <p:spPr>
          <a:xfrm>
            <a:off x="520262" y="2096063"/>
            <a:ext cx="10747295" cy="4323397"/>
          </a:xfrm>
        </p:spPr>
        <p:txBody>
          <a:bodyPr>
            <a:normAutofit/>
          </a:bodyPr>
          <a:lstStyle/>
          <a:p>
            <a:r>
              <a:rPr lang="en-US" sz="2400" dirty="0" smtClean="0"/>
              <a:t>In 1950, published </a:t>
            </a:r>
            <a:r>
              <a:rPr lang="en-US" sz="2400" i="1" dirty="0" err="1" smtClean="0"/>
              <a:t>Dianetics</a:t>
            </a:r>
            <a:r>
              <a:rPr lang="en-US" sz="2400" i="1" dirty="0" smtClean="0"/>
              <a:t> – </a:t>
            </a:r>
            <a:r>
              <a:rPr lang="en-US" sz="2400" dirty="0" smtClean="0"/>
              <a:t>the seminal work for Scientology</a:t>
            </a:r>
          </a:p>
          <a:p>
            <a:pPr lvl="1"/>
            <a:r>
              <a:rPr lang="en-US" sz="2200" dirty="0" smtClean="0"/>
              <a:t>Uses auditors (therapists?) that guide individuals (patients?) through past traumatic events to remove </a:t>
            </a:r>
            <a:r>
              <a:rPr lang="en-US" sz="2200" dirty="0" err="1" smtClean="0"/>
              <a:t>engrams</a:t>
            </a:r>
            <a:r>
              <a:rPr lang="en-US" sz="2200" dirty="0" smtClean="0"/>
              <a:t> left by these events</a:t>
            </a:r>
          </a:p>
          <a:p>
            <a:pPr lvl="1"/>
            <a:r>
              <a:rPr lang="en-US" sz="2200" dirty="0" smtClean="0"/>
              <a:t>Purported to lead to more rational approach to living</a:t>
            </a:r>
          </a:p>
          <a:p>
            <a:pPr lvl="1"/>
            <a:r>
              <a:rPr lang="en-US" sz="2200" dirty="0" smtClean="0"/>
              <a:t>Largely consistent with prevailing, popular approach in psychology</a:t>
            </a:r>
          </a:p>
          <a:p>
            <a:pPr lvl="1"/>
            <a:r>
              <a:rPr lang="en-US" sz="2200" dirty="0" smtClean="0"/>
              <a:t>Methodology used in </a:t>
            </a:r>
            <a:r>
              <a:rPr lang="en-US" sz="2200" i="1" dirty="0" err="1" smtClean="0"/>
              <a:t>Dianetics</a:t>
            </a:r>
            <a:r>
              <a:rPr lang="en-US" sz="2200" i="1" dirty="0" smtClean="0"/>
              <a:t> </a:t>
            </a:r>
            <a:r>
              <a:rPr lang="en-US" sz="2200" dirty="0" smtClean="0"/>
              <a:t>was submitted by Hubbard’s physician brother-in-law to JAMA and AJP but was rejected </a:t>
            </a:r>
          </a:p>
          <a:p>
            <a:pPr lvl="1"/>
            <a:r>
              <a:rPr lang="en-US" sz="2200" dirty="0" smtClean="0"/>
              <a:t>Six months on NY Times best-seller list;  best-selling non-Christian religious book of the 20</a:t>
            </a:r>
            <a:r>
              <a:rPr lang="en-US" sz="2200" baseline="30000" dirty="0" smtClean="0"/>
              <a:t>th</a:t>
            </a:r>
            <a:r>
              <a:rPr lang="en-US" sz="2200" dirty="0" smtClean="0"/>
              <a:t> century</a:t>
            </a:r>
            <a:endParaRPr lang="en-US" sz="2200" dirty="0"/>
          </a:p>
        </p:txBody>
      </p:sp>
    </p:spTree>
    <p:extLst>
      <p:ext uri="{BB962C8B-B14F-4D97-AF65-F5344CB8AC3E}">
        <p14:creationId xmlns:p14="http://schemas.microsoft.com/office/powerpoint/2010/main" xmlns="" val="39573494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 Ron </a:t>
            </a:r>
            <a:r>
              <a:rPr lang="en-US" dirty="0" err="1" smtClean="0"/>
              <a:t>hubbard</a:t>
            </a:r>
            <a:r>
              <a:rPr lang="en-US" dirty="0" smtClean="0"/>
              <a:t> and scientology</a:t>
            </a:r>
            <a:endParaRPr lang="en-US" dirty="0"/>
          </a:p>
        </p:txBody>
      </p:sp>
      <p:sp>
        <p:nvSpPr>
          <p:cNvPr id="3" name="Content Placeholder 2"/>
          <p:cNvSpPr>
            <a:spLocks noGrp="1"/>
          </p:cNvSpPr>
          <p:nvPr>
            <p:ph idx="1"/>
          </p:nvPr>
        </p:nvSpPr>
        <p:spPr>
          <a:xfrm>
            <a:off x="913795" y="2096064"/>
            <a:ext cx="10353762" cy="3989426"/>
          </a:xfrm>
        </p:spPr>
        <p:txBody>
          <a:bodyPr>
            <a:normAutofit fontScale="92500" lnSpcReduction="10000"/>
          </a:bodyPr>
          <a:lstStyle/>
          <a:p>
            <a:r>
              <a:rPr lang="en-US" sz="2200" dirty="0" smtClean="0"/>
              <a:t>In 1951</a:t>
            </a:r>
          </a:p>
          <a:p>
            <a:pPr lvl="1"/>
            <a:r>
              <a:rPr lang="en-US" sz="2200" dirty="0" smtClean="0"/>
              <a:t>Hubbard </a:t>
            </a:r>
            <a:r>
              <a:rPr lang="en-US" sz="2200" dirty="0" err="1" smtClean="0"/>
              <a:t>Dianetic</a:t>
            </a:r>
            <a:r>
              <a:rPr lang="en-US" sz="2200" dirty="0" smtClean="0"/>
              <a:t> Research Foundation formed; Hubbard on lecture circuit</a:t>
            </a:r>
          </a:p>
          <a:p>
            <a:pPr lvl="1"/>
            <a:r>
              <a:rPr lang="en-US" sz="2200" dirty="0" smtClean="0"/>
              <a:t>Reincarnation introduced into the practice; </a:t>
            </a:r>
            <a:r>
              <a:rPr lang="en-US" sz="2200" dirty="0" err="1" smtClean="0"/>
              <a:t>thetans</a:t>
            </a:r>
            <a:r>
              <a:rPr lang="en-US" sz="2200" dirty="0" smtClean="0"/>
              <a:t> – immortal beings, analogous to the soul</a:t>
            </a:r>
          </a:p>
          <a:p>
            <a:pPr lvl="1"/>
            <a:r>
              <a:rPr lang="en-US" sz="2200" dirty="0" err="1" smtClean="0"/>
              <a:t>Electrodermal</a:t>
            </a:r>
            <a:r>
              <a:rPr lang="en-US" sz="2200" dirty="0" smtClean="0"/>
              <a:t> activity meter (e-meter) introduced as aid to auditor</a:t>
            </a:r>
          </a:p>
          <a:p>
            <a:pPr lvl="1"/>
            <a:r>
              <a:rPr lang="en-US" sz="2200" dirty="0" smtClean="0"/>
              <a:t>NJ Board of Medical Examiners charged Hubbard with practicing medicine w/o license</a:t>
            </a:r>
            <a:endParaRPr lang="en-US" dirty="0" smtClean="0"/>
          </a:p>
          <a:p>
            <a:r>
              <a:rPr lang="en-US" sz="2200" dirty="0" smtClean="0"/>
              <a:t>In 1952</a:t>
            </a:r>
          </a:p>
          <a:p>
            <a:pPr lvl="1"/>
            <a:r>
              <a:rPr lang="en-US" sz="2200" dirty="0" smtClean="0"/>
              <a:t>Hubbard </a:t>
            </a:r>
            <a:r>
              <a:rPr lang="en-US" sz="2200" dirty="0" err="1" smtClean="0"/>
              <a:t>Dianetic</a:t>
            </a:r>
            <a:r>
              <a:rPr lang="en-US" sz="2200" dirty="0" smtClean="0"/>
              <a:t> Research Foundation filed for bankruptcy</a:t>
            </a:r>
          </a:p>
          <a:p>
            <a:pPr lvl="1"/>
            <a:r>
              <a:rPr lang="en-US" sz="2200" dirty="0" smtClean="0"/>
              <a:t>Scientology formed, became a religion in the next year</a:t>
            </a:r>
            <a:endParaRPr lang="en-US"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77091"/>
            <a:ext cx="10353761" cy="1326321"/>
          </a:xfrm>
        </p:spPr>
        <p:txBody>
          <a:bodyPr/>
          <a:lstStyle/>
          <a:p>
            <a:r>
              <a:rPr lang="en-US" dirty="0"/>
              <a:t>Paramahansa </a:t>
            </a:r>
            <a:r>
              <a:rPr lang="en-US" dirty="0" err="1"/>
              <a:t>Yogananda</a:t>
            </a:r>
            <a:r>
              <a:rPr lang="en-US" dirty="0"/>
              <a:t> </a:t>
            </a:r>
          </a:p>
        </p:txBody>
      </p:sp>
      <p:sp>
        <p:nvSpPr>
          <p:cNvPr id="3" name="Content Placeholder 2"/>
          <p:cNvSpPr>
            <a:spLocks noGrp="1"/>
          </p:cNvSpPr>
          <p:nvPr>
            <p:ph idx="1"/>
          </p:nvPr>
        </p:nvSpPr>
        <p:spPr>
          <a:xfrm>
            <a:off x="913795" y="1603412"/>
            <a:ext cx="10353762" cy="4187788"/>
          </a:xfrm>
        </p:spPr>
        <p:txBody>
          <a:bodyPr>
            <a:noAutofit/>
          </a:bodyPr>
          <a:lstStyle/>
          <a:p>
            <a:pPr>
              <a:spcAft>
                <a:spcPts val="1200"/>
              </a:spcAft>
            </a:pPr>
            <a:r>
              <a:rPr lang="en-US" sz="2400" dirty="0" smtClean="0"/>
              <a:t>Born </a:t>
            </a:r>
            <a:r>
              <a:rPr lang="en-US" sz="2400" dirty="0" err="1">
                <a:effectLst/>
              </a:rPr>
              <a:t>Mukunda</a:t>
            </a:r>
            <a:r>
              <a:rPr lang="en-US" sz="2400" dirty="0">
                <a:effectLst/>
              </a:rPr>
              <a:t> Lal </a:t>
            </a:r>
            <a:r>
              <a:rPr lang="en-US" sz="2400" dirty="0" smtClean="0">
                <a:effectLst/>
              </a:rPr>
              <a:t>Ghosh </a:t>
            </a:r>
            <a:r>
              <a:rPr lang="en-US" sz="2400" dirty="0" smtClean="0"/>
              <a:t>in 1893, near Calcutta, India, to devout family</a:t>
            </a:r>
          </a:p>
          <a:p>
            <a:pPr>
              <a:spcAft>
                <a:spcPts val="1200"/>
              </a:spcAft>
            </a:pPr>
            <a:r>
              <a:rPr lang="en-US" sz="2400" dirty="0" smtClean="0"/>
              <a:t>Exceptional spiritual awareness as a child</a:t>
            </a:r>
          </a:p>
          <a:p>
            <a:pPr>
              <a:spcAft>
                <a:spcPts val="1200"/>
              </a:spcAft>
            </a:pPr>
            <a:r>
              <a:rPr lang="en-US" sz="2400" dirty="0" smtClean="0"/>
              <a:t>Met his guru, </a:t>
            </a:r>
            <a:r>
              <a:rPr lang="en-US" sz="2400" dirty="0">
                <a:effectLst/>
              </a:rPr>
              <a:t>Swami </a:t>
            </a:r>
            <a:r>
              <a:rPr lang="en-US" sz="2400" dirty="0" err="1">
                <a:effectLst/>
              </a:rPr>
              <a:t>Yukteswar</a:t>
            </a:r>
            <a:r>
              <a:rPr lang="en-US" sz="2400" dirty="0">
                <a:effectLst/>
              </a:rPr>
              <a:t> </a:t>
            </a:r>
            <a:r>
              <a:rPr lang="en-US" sz="2400" dirty="0" err="1" smtClean="0">
                <a:effectLst/>
              </a:rPr>
              <a:t>Giri</a:t>
            </a:r>
            <a:r>
              <a:rPr lang="en-US" sz="2400" dirty="0" smtClean="0">
                <a:effectLst/>
              </a:rPr>
              <a:t>, at age 17 – describes meeting as a rekindling of a relationship that had lasted many lifetimes</a:t>
            </a:r>
          </a:p>
          <a:p>
            <a:pPr>
              <a:spcAft>
                <a:spcPts val="1200"/>
              </a:spcAft>
            </a:pPr>
            <a:r>
              <a:rPr lang="en-US" sz="2400" dirty="0" smtClean="0">
                <a:effectLst/>
              </a:rPr>
              <a:t>Earned a Bachelor’s degree at age 22 from college close to guru’s ashram</a:t>
            </a:r>
          </a:p>
          <a:p>
            <a:pPr>
              <a:spcAft>
                <a:spcPts val="1200"/>
              </a:spcAft>
            </a:pPr>
            <a:r>
              <a:rPr lang="en-US" sz="2400" dirty="0" smtClean="0">
                <a:effectLst/>
              </a:rPr>
              <a:t>Took monastic vows at this time and given new name</a:t>
            </a:r>
            <a:endParaRPr lang="en-US" sz="2400" dirty="0"/>
          </a:p>
        </p:txBody>
      </p:sp>
    </p:spTree>
    <p:extLst>
      <p:ext uri="{BB962C8B-B14F-4D97-AF65-F5344CB8AC3E}">
        <p14:creationId xmlns:p14="http://schemas.microsoft.com/office/powerpoint/2010/main" xmlns="" val="3850277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 Ron </a:t>
            </a:r>
            <a:r>
              <a:rPr lang="en-US" dirty="0" err="1"/>
              <a:t>hubbard</a:t>
            </a:r>
            <a:r>
              <a:rPr lang="en-US" dirty="0"/>
              <a:t> and scientology</a:t>
            </a:r>
          </a:p>
        </p:txBody>
      </p:sp>
      <p:sp>
        <p:nvSpPr>
          <p:cNvPr id="3" name="Content Placeholder 2"/>
          <p:cNvSpPr>
            <a:spLocks noGrp="1"/>
          </p:cNvSpPr>
          <p:nvPr>
            <p:ph idx="1"/>
          </p:nvPr>
        </p:nvSpPr>
        <p:spPr/>
        <p:txBody>
          <a:bodyPr>
            <a:normAutofit/>
          </a:bodyPr>
          <a:lstStyle/>
          <a:p>
            <a:r>
              <a:rPr lang="en-US" sz="2400" dirty="0" smtClean="0"/>
              <a:t>Making $250,000 per year by 1959</a:t>
            </a:r>
          </a:p>
          <a:p>
            <a:r>
              <a:rPr lang="en-US" sz="2400" dirty="0" smtClean="0"/>
              <a:t>Moved to estate in Sussex, England in 1959</a:t>
            </a:r>
          </a:p>
          <a:p>
            <a:r>
              <a:rPr lang="en-US" sz="2400" dirty="0" smtClean="0"/>
              <a:t>By the end of the ‘60s he moved on board his yacht to avoid controversies and legal woes</a:t>
            </a:r>
          </a:p>
          <a:p>
            <a:r>
              <a:rPr lang="en-US" sz="2400" dirty="0" smtClean="0"/>
              <a:t>Controversies and legal woes the rest of his life… too many to know where to start - AMA, APA, BBB, DOJ, FDA, IRS and those are only those in the US</a:t>
            </a:r>
            <a:endParaRPr lang="en-US" sz="2400" dirty="0"/>
          </a:p>
        </p:txBody>
      </p:sp>
    </p:spTree>
    <p:extLst>
      <p:ext uri="{BB962C8B-B14F-4D97-AF65-F5344CB8AC3E}">
        <p14:creationId xmlns:p14="http://schemas.microsoft.com/office/powerpoint/2010/main" xmlns="" val="2053809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 Ron </a:t>
            </a:r>
            <a:r>
              <a:rPr lang="en-US" dirty="0" err="1"/>
              <a:t>hubbard</a:t>
            </a:r>
            <a:r>
              <a:rPr lang="en-US" dirty="0"/>
              <a:t> and scientology</a:t>
            </a:r>
          </a:p>
        </p:txBody>
      </p:sp>
      <p:sp>
        <p:nvSpPr>
          <p:cNvPr id="3" name="Content Placeholder 2"/>
          <p:cNvSpPr>
            <a:spLocks noGrp="1"/>
          </p:cNvSpPr>
          <p:nvPr>
            <p:ph idx="1"/>
          </p:nvPr>
        </p:nvSpPr>
        <p:spPr/>
        <p:txBody>
          <a:bodyPr/>
          <a:lstStyle/>
          <a:p>
            <a:r>
              <a:rPr lang="en-US" dirty="0" smtClean="0"/>
              <a:t>Operations on Sea Org fleet during late ’60s and early ’70s, eventually banned in ports  </a:t>
            </a:r>
          </a:p>
          <a:p>
            <a:pPr lvl="1"/>
            <a:r>
              <a:rPr lang="en-US" dirty="0" smtClean="0"/>
              <a:t>Fleet conditions were terrible at times</a:t>
            </a:r>
          </a:p>
          <a:p>
            <a:r>
              <a:rPr lang="en-US" dirty="0" smtClean="0"/>
              <a:t>Became very vindictive against people leaving the cult</a:t>
            </a:r>
          </a:p>
          <a:p>
            <a:r>
              <a:rPr lang="en-US" dirty="0"/>
              <a:t>Scientology “beliefs” still being developed throughout the </a:t>
            </a:r>
            <a:r>
              <a:rPr lang="en-US" dirty="0" smtClean="0"/>
              <a:t>period</a:t>
            </a:r>
          </a:p>
          <a:p>
            <a:pPr lvl="1"/>
            <a:r>
              <a:rPr lang="en-US" dirty="0" smtClean="0"/>
              <a:t>“Wall of Fire” – 75 planet Confederacy, 75 million years ago</a:t>
            </a:r>
          </a:p>
          <a:p>
            <a:pPr lvl="1"/>
            <a:r>
              <a:rPr lang="en-US" dirty="0" smtClean="0"/>
              <a:t>Xenu, Galactic Confederacy leader shipped billions of people to Earth, blew them up with H-bombs</a:t>
            </a:r>
          </a:p>
          <a:p>
            <a:pPr lvl="1"/>
            <a:r>
              <a:rPr lang="en-US" dirty="0" smtClean="0"/>
              <a:t>Traumatized spirits stuck together at “implant stations”</a:t>
            </a:r>
            <a:endParaRPr lang="en-US" dirty="0"/>
          </a:p>
          <a:p>
            <a:endParaRPr lang="en-US" dirty="0"/>
          </a:p>
        </p:txBody>
      </p:sp>
    </p:spTree>
    <p:extLst>
      <p:ext uri="{BB962C8B-B14F-4D97-AF65-F5344CB8AC3E}">
        <p14:creationId xmlns:p14="http://schemas.microsoft.com/office/powerpoint/2010/main" xmlns="" val="38932970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 Ron </a:t>
            </a:r>
            <a:r>
              <a:rPr lang="en-US" dirty="0" err="1"/>
              <a:t>hubbard</a:t>
            </a:r>
            <a:r>
              <a:rPr lang="en-US" dirty="0"/>
              <a:t> and </a:t>
            </a:r>
            <a:r>
              <a:rPr lang="en-US" dirty="0" smtClean="0"/>
              <a:t>scientology</a:t>
            </a:r>
            <a:endParaRPr lang="en-US" dirty="0"/>
          </a:p>
        </p:txBody>
      </p:sp>
      <p:sp>
        <p:nvSpPr>
          <p:cNvPr id="3" name="Content Placeholder 2"/>
          <p:cNvSpPr>
            <a:spLocks noGrp="1"/>
          </p:cNvSpPr>
          <p:nvPr>
            <p:ph idx="1"/>
          </p:nvPr>
        </p:nvSpPr>
        <p:spPr/>
        <p:txBody>
          <a:bodyPr/>
          <a:lstStyle/>
          <a:p>
            <a:r>
              <a:rPr lang="en-US" sz="2400" dirty="0" smtClean="0"/>
              <a:t>Went into hiding to avoid prison and fines</a:t>
            </a:r>
          </a:p>
          <a:p>
            <a:r>
              <a:rPr lang="en-US" sz="2400" dirty="0" smtClean="0"/>
              <a:t>Wrote more Sci-Fi – </a:t>
            </a:r>
            <a:r>
              <a:rPr lang="en-US" sz="2400" i="1" dirty="0" smtClean="0"/>
              <a:t>Battlefield Earth </a:t>
            </a:r>
            <a:r>
              <a:rPr lang="en-US" sz="2400" dirty="0" smtClean="0"/>
              <a:t>and other best sellers</a:t>
            </a:r>
          </a:p>
          <a:p>
            <a:r>
              <a:rPr lang="en-US" sz="2400" dirty="0" smtClean="0"/>
              <a:t>Still exercised control of his church</a:t>
            </a:r>
          </a:p>
          <a:p>
            <a:pPr lvl="1"/>
            <a:r>
              <a:rPr lang="en-US" sz="2000" dirty="0" smtClean="0"/>
              <a:t>Directed the Guardian Office to find and destroy anything that put him or Scientology in a bad light</a:t>
            </a:r>
          </a:p>
          <a:p>
            <a:r>
              <a:rPr lang="en-US" sz="2400" dirty="0" smtClean="0"/>
              <a:t>Died in California, living in luxury RV on 160 acre ranch</a:t>
            </a:r>
          </a:p>
          <a:p>
            <a:endParaRPr lang="en-US" sz="2400" dirty="0" smtClean="0"/>
          </a:p>
          <a:p>
            <a:endParaRPr lang="en-US" dirty="0"/>
          </a:p>
        </p:txBody>
      </p:sp>
    </p:spTree>
    <p:extLst>
      <p:ext uri="{BB962C8B-B14F-4D97-AF65-F5344CB8AC3E}">
        <p14:creationId xmlns:p14="http://schemas.microsoft.com/office/powerpoint/2010/main" xmlns="" val="5075636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998483"/>
          </a:xfrm>
        </p:spPr>
        <p:txBody>
          <a:bodyPr/>
          <a:lstStyle/>
          <a:p>
            <a:r>
              <a:rPr lang="en-US" dirty="0" smtClean="0"/>
              <a:t>L. Ron </a:t>
            </a:r>
            <a:r>
              <a:rPr lang="en-US" dirty="0" err="1" smtClean="0"/>
              <a:t>hubbard</a:t>
            </a:r>
            <a:r>
              <a:rPr lang="en-US" dirty="0" smtClean="0"/>
              <a:t> legacy</a:t>
            </a:r>
            <a:endParaRPr lang="en-US" dirty="0"/>
          </a:p>
        </p:txBody>
      </p:sp>
      <p:sp>
        <p:nvSpPr>
          <p:cNvPr id="3" name="Content Placeholder 2"/>
          <p:cNvSpPr>
            <a:spLocks noGrp="1"/>
          </p:cNvSpPr>
          <p:nvPr>
            <p:ph idx="1"/>
          </p:nvPr>
        </p:nvSpPr>
        <p:spPr>
          <a:xfrm>
            <a:off x="913795" y="1608083"/>
            <a:ext cx="10353762" cy="4183117"/>
          </a:xfrm>
        </p:spPr>
        <p:txBody>
          <a:bodyPr>
            <a:noAutofit/>
          </a:bodyPr>
          <a:lstStyle/>
          <a:p>
            <a:r>
              <a:rPr lang="en-US" sz="2400" dirty="0" smtClean="0"/>
              <a:t>Hubbard in Guinness records as </a:t>
            </a:r>
          </a:p>
          <a:p>
            <a:pPr lvl="1"/>
            <a:r>
              <a:rPr lang="en-US" sz="2000" dirty="0" smtClean="0"/>
              <a:t>Most published author of all times, 1,084 works</a:t>
            </a:r>
          </a:p>
          <a:p>
            <a:pPr lvl="1"/>
            <a:r>
              <a:rPr lang="en-US" sz="2000" dirty="0" smtClean="0"/>
              <a:t>Most translated book </a:t>
            </a:r>
            <a:r>
              <a:rPr lang="en-US" sz="2000" i="1" dirty="0" smtClean="0"/>
              <a:t>The Way to Happiness </a:t>
            </a:r>
            <a:r>
              <a:rPr lang="en-US" sz="2000" dirty="0" smtClean="0"/>
              <a:t>– 70 languages</a:t>
            </a:r>
          </a:p>
          <a:p>
            <a:r>
              <a:rPr lang="en-US" sz="2400" dirty="0">
                <a:effectLst/>
              </a:rPr>
              <a:t>In a ruling in favor of a biographer being sued by </a:t>
            </a:r>
            <a:r>
              <a:rPr lang="en-US" sz="2400" dirty="0" smtClean="0">
                <a:effectLst/>
              </a:rPr>
              <a:t>Scientology, Judge </a:t>
            </a:r>
            <a:r>
              <a:rPr lang="en-US" sz="2400" dirty="0">
                <a:effectLst/>
              </a:rPr>
              <a:t>Paul G. </a:t>
            </a:r>
            <a:r>
              <a:rPr lang="en-US" sz="2400" dirty="0" smtClean="0">
                <a:effectLst/>
              </a:rPr>
              <a:t>Breckenridge said of Hubbard</a:t>
            </a:r>
          </a:p>
          <a:p>
            <a:pPr lvl="1"/>
            <a:r>
              <a:rPr lang="en-US" sz="2000" dirty="0" smtClean="0">
                <a:effectLst/>
              </a:rPr>
              <a:t>He was a pathological liar</a:t>
            </a:r>
          </a:p>
          <a:p>
            <a:pPr lvl="1"/>
            <a:r>
              <a:rPr lang="en-US" sz="2000" dirty="0" smtClean="0">
                <a:effectLst/>
              </a:rPr>
              <a:t>Writings reflect egoism, greed, avarice, lust for power, and vindictiveness</a:t>
            </a:r>
          </a:p>
          <a:p>
            <a:pPr lvl="1"/>
            <a:r>
              <a:rPr lang="en-US" sz="2000" dirty="0" smtClean="0">
                <a:effectLst/>
              </a:rPr>
              <a:t>He was charismatic and highly capable of motivating, organizing, controlling, and manipulating</a:t>
            </a:r>
          </a:p>
          <a:p>
            <a:pPr marL="457200" lvl="1" indent="0">
              <a:buNone/>
            </a:pPr>
            <a:endParaRPr lang="en-US" sz="2000" dirty="0"/>
          </a:p>
        </p:txBody>
      </p:sp>
    </p:spTree>
    <p:extLst>
      <p:ext uri="{BB962C8B-B14F-4D97-AF65-F5344CB8AC3E}">
        <p14:creationId xmlns:p14="http://schemas.microsoft.com/office/powerpoint/2010/main" xmlns="" val="174980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00841"/>
            <a:ext cx="10353761" cy="1326321"/>
          </a:xfrm>
        </p:spPr>
        <p:txBody>
          <a:bodyPr/>
          <a:lstStyle/>
          <a:p>
            <a:r>
              <a:rPr lang="en-US" dirty="0"/>
              <a:t>Paramahansa </a:t>
            </a:r>
            <a:r>
              <a:rPr lang="en-US" dirty="0" err="1"/>
              <a:t>Yogananda</a:t>
            </a:r>
            <a:r>
              <a:rPr lang="en-US" dirty="0"/>
              <a:t> </a:t>
            </a:r>
          </a:p>
        </p:txBody>
      </p:sp>
      <p:sp>
        <p:nvSpPr>
          <p:cNvPr id="3" name="Content Placeholder 2"/>
          <p:cNvSpPr>
            <a:spLocks noGrp="1"/>
          </p:cNvSpPr>
          <p:nvPr>
            <p:ph idx="1"/>
          </p:nvPr>
        </p:nvSpPr>
        <p:spPr>
          <a:xfrm>
            <a:off x="913794" y="1716052"/>
            <a:ext cx="10353762" cy="4079105"/>
          </a:xfrm>
        </p:spPr>
        <p:txBody>
          <a:bodyPr>
            <a:normAutofit fontScale="92500"/>
          </a:bodyPr>
          <a:lstStyle/>
          <a:p>
            <a:pPr>
              <a:spcAft>
                <a:spcPts val="600"/>
              </a:spcAft>
            </a:pPr>
            <a:r>
              <a:rPr lang="en-US" sz="2400" dirty="0" err="1" smtClean="0">
                <a:effectLst/>
              </a:rPr>
              <a:t>Yukteswar</a:t>
            </a:r>
            <a:r>
              <a:rPr lang="en-US" sz="2400" dirty="0" smtClean="0">
                <a:effectLst/>
              </a:rPr>
              <a:t> tells </a:t>
            </a:r>
            <a:r>
              <a:rPr lang="en-US" sz="2400" dirty="0" err="1" smtClean="0">
                <a:effectLst/>
              </a:rPr>
              <a:t>Yogananda</a:t>
            </a:r>
            <a:r>
              <a:rPr lang="en-US" sz="2400" dirty="0" smtClean="0">
                <a:effectLst/>
              </a:rPr>
              <a:t> </a:t>
            </a:r>
            <a:r>
              <a:rPr lang="en-US" sz="2400" dirty="0">
                <a:effectLst/>
              </a:rPr>
              <a:t>that he had been sent to him by Mahavatar </a:t>
            </a:r>
            <a:r>
              <a:rPr lang="en-US" sz="2400" dirty="0" err="1">
                <a:effectLst/>
              </a:rPr>
              <a:t>Babaji</a:t>
            </a:r>
            <a:r>
              <a:rPr lang="en-US" sz="2400" dirty="0">
                <a:effectLst/>
              </a:rPr>
              <a:t> </a:t>
            </a:r>
            <a:r>
              <a:rPr lang="en-US" sz="2400" dirty="0" smtClean="0">
                <a:effectLst/>
              </a:rPr>
              <a:t>to bring Kriya Yoga to the west</a:t>
            </a:r>
          </a:p>
          <a:p>
            <a:pPr>
              <a:spcAft>
                <a:spcPts val="600"/>
              </a:spcAft>
            </a:pPr>
            <a:r>
              <a:rPr lang="en-US" sz="2400" dirty="0">
                <a:effectLst/>
              </a:rPr>
              <a:t>Mahavatar </a:t>
            </a:r>
            <a:r>
              <a:rPr lang="en-US" sz="2400" dirty="0" err="1" smtClean="0">
                <a:effectLst/>
              </a:rPr>
              <a:t>Babaji</a:t>
            </a:r>
            <a:r>
              <a:rPr lang="en-US" sz="2400" dirty="0" smtClean="0">
                <a:effectLst/>
              </a:rPr>
              <a:t> visits </a:t>
            </a:r>
            <a:r>
              <a:rPr lang="en-US" sz="2400" dirty="0" err="1" smtClean="0">
                <a:effectLst/>
              </a:rPr>
              <a:t>Yogananda</a:t>
            </a:r>
            <a:r>
              <a:rPr lang="en-US" sz="2400" dirty="0" smtClean="0">
                <a:effectLst/>
              </a:rPr>
              <a:t> right before he leaves for the United States </a:t>
            </a:r>
          </a:p>
          <a:p>
            <a:pPr>
              <a:spcAft>
                <a:spcPts val="600"/>
              </a:spcAft>
            </a:pPr>
            <a:r>
              <a:rPr lang="en-US" sz="2400" dirty="0" smtClean="0">
                <a:effectLst/>
              </a:rPr>
              <a:t>Traveled to the US at age 27 (1920) and establishes Self-Realization Fellowship</a:t>
            </a:r>
          </a:p>
          <a:p>
            <a:pPr>
              <a:spcAft>
                <a:spcPts val="600"/>
              </a:spcAft>
            </a:pPr>
            <a:r>
              <a:rPr lang="en-US" sz="2400" dirty="0" smtClean="0">
                <a:effectLst/>
              </a:rPr>
              <a:t>Sets up headquarters in Los Angeles in 1925; lived in this area until his death</a:t>
            </a:r>
          </a:p>
          <a:p>
            <a:pPr>
              <a:spcAft>
                <a:spcPts val="600"/>
              </a:spcAft>
            </a:pPr>
            <a:r>
              <a:rPr lang="en-US" sz="2400" dirty="0">
                <a:effectLst/>
              </a:rPr>
              <a:t>Thousands hear him speak and become </a:t>
            </a:r>
            <a:r>
              <a:rPr lang="en-US" sz="2400" dirty="0" smtClean="0">
                <a:effectLst/>
              </a:rPr>
              <a:t>followers prompting FBI to put him on watch list</a:t>
            </a:r>
            <a:endParaRPr lang="en-US" sz="2400" dirty="0"/>
          </a:p>
        </p:txBody>
      </p:sp>
    </p:spTree>
    <p:extLst>
      <p:ext uri="{BB962C8B-B14F-4D97-AF65-F5344CB8AC3E}">
        <p14:creationId xmlns:p14="http://schemas.microsoft.com/office/powerpoint/2010/main" xmlns="" val="3028531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67711"/>
            <a:ext cx="10353761" cy="1093076"/>
          </a:xfrm>
        </p:spPr>
        <p:txBody>
          <a:bodyPr/>
          <a:lstStyle/>
          <a:p>
            <a:r>
              <a:rPr lang="en-US" dirty="0" smtClean="0"/>
              <a:t>Self-realization aims</a:t>
            </a:r>
            <a:endParaRPr lang="en-US" dirty="0"/>
          </a:p>
        </p:txBody>
      </p:sp>
      <p:sp>
        <p:nvSpPr>
          <p:cNvPr id="3" name="Content Placeholder 2"/>
          <p:cNvSpPr>
            <a:spLocks noGrp="1"/>
          </p:cNvSpPr>
          <p:nvPr>
            <p:ph idx="1"/>
          </p:nvPr>
        </p:nvSpPr>
        <p:spPr>
          <a:xfrm>
            <a:off x="913795" y="1734207"/>
            <a:ext cx="10353762" cy="4225159"/>
          </a:xfrm>
        </p:spPr>
        <p:txBody>
          <a:bodyPr>
            <a:normAutofit fontScale="92500"/>
          </a:bodyPr>
          <a:lstStyle/>
          <a:p>
            <a:pPr>
              <a:spcAft>
                <a:spcPts val="1200"/>
              </a:spcAft>
            </a:pPr>
            <a:r>
              <a:rPr lang="en-US" sz="2400" dirty="0" smtClean="0"/>
              <a:t>To teach scientific </a:t>
            </a:r>
            <a:r>
              <a:rPr lang="en-US" sz="2400" dirty="0"/>
              <a:t>techniques for attaining direct personal experience of </a:t>
            </a:r>
            <a:r>
              <a:rPr lang="en-US" sz="2400" dirty="0" smtClean="0"/>
              <a:t>God</a:t>
            </a:r>
          </a:p>
          <a:p>
            <a:pPr>
              <a:spcAft>
                <a:spcPts val="1200"/>
              </a:spcAft>
            </a:pPr>
            <a:r>
              <a:rPr lang="en-US" sz="2400" dirty="0" smtClean="0"/>
              <a:t>To teach that the purpose </a:t>
            </a:r>
            <a:r>
              <a:rPr lang="en-US" sz="2400" dirty="0"/>
              <a:t>of life is the evolution, through self-effort, of man’s limited mortal consciousness into God </a:t>
            </a:r>
            <a:r>
              <a:rPr lang="en-US" sz="2400" dirty="0" smtClean="0"/>
              <a:t>Consciousness</a:t>
            </a:r>
          </a:p>
          <a:p>
            <a:pPr>
              <a:spcAft>
                <a:spcPts val="1200"/>
              </a:spcAft>
            </a:pPr>
            <a:r>
              <a:rPr lang="en-US" sz="2400" dirty="0" smtClean="0"/>
              <a:t>To reveal </a:t>
            </a:r>
            <a:r>
              <a:rPr lang="en-US" sz="2400" dirty="0"/>
              <a:t>the complete harmony and basic oneness of original Christianity as taught by Jesus Christ and original Yoga as taught by </a:t>
            </a:r>
            <a:r>
              <a:rPr lang="en-US" sz="2400" dirty="0" err="1"/>
              <a:t>Bhagavan</a:t>
            </a:r>
            <a:r>
              <a:rPr lang="en-US" sz="2400" dirty="0"/>
              <a:t> </a:t>
            </a:r>
            <a:r>
              <a:rPr lang="en-US" sz="2400" dirty="0" smtClean="0"/>
              <a:t>Krishna</a:t>
            </a:r>
          </a:p>
          <a:p>
            <a:pPr>
              <a:spcAft>
                <a:spcPts val="1200"/>
              </a:spcAft>
            </a:pPr>
            <a:r>
              <a:rPr lang="en-US" sz="2400" dirty="0"/>
              <a:t>To point out the one divine highway to which all paths of true religious beliefs eventually lead</a:t>
            </a:r>
            <a:endParaRPr lang="en-US" sz="2400" dirty="0" smtClean="0"/>
          </a:p>
          <a:p>
            <a:endParaRPr lang="en-US" sz="2400" dirty="0"/>
          </a:p>
        </p:txBody>
      </p:sp>
    </p:spTree>
    <p:extLst>
      <p:ext uri="{BB962C8B-B14F-4D97-AF65-F5344CB8AC3E}">
        <p14:creationId xmlns:p14="http://schemas.microsoft.com/office/powerpoint/2010/main" xmlns="" val="3488077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67711"/>
            <a:ext cx="10353761" cy="1093076"/>
          </a:xfrm>
        </p:spPr>
        <p:txBody>
          <a:bodyPr/>
          <a:lstStyle/>
          <a:p>
            <a:r>
              <a:rPr lang="en-US" dirty="0" smtClean="0"/>
              <a:t>Self-realization aims</a:t>
            </a:r>
            <a:endParaRPr lang="en-US" dirty="0"/>
          </a:p>
        </p:txBody>
      </p:sp>
      <p:sp>
        <p:nvSpPr>
          <p:cNvPr id="3" name="Content Placeholder 2"/>
          <p:cNvSpPr>
            <a:spLocks noGrp="1"/>
          </p:cNvSpPr>
          <p:nvPr>
            <p:ph idx="1"/>
          </p:nvPr>
        </p:nvSpPr>
        <p:spPr>
          <a:xfrm>
            <a:off x="913795" y="1734207"/>
            <a:ext cx="10353762" cy="4225159"/>
          </a:xfrm>
        </p:spPr>
        <p:txBody>
          <a:bodyPr>
            <a:normAutofit/>
          </a:bodyPr>
          <a:lstStyle/>
          <a:p>
            <a:pPr>
              <a:spcAft>
                <a:spcPts val="1200"/>
              </a:spcAft>
            </a:pPr>
            <a:r>
              <a:rPr lang="en-US" sz="2400" dirty="0">
                <a:effectLst/>
              </a:rPr>
              <a:t>To liberate man from his threefold suffering: physical disease, mental </a:t>
            </a:r>
            <a:r>
              <a:rPr lang="en-US" sz="2400" dirty="0" err="1">
                <a:effectLst/>
              </a:rPr>
              <a:t>inharmonies</a:t>
            </a:r>
            <a:r>
              <a:rPr lang="en-US" sz="2400" dirty="0">
                <a:effectLst/>
              </a:rPr>
              <a:t>, and spiritual </a:t>
            </a:r>
            <a:r>
              <a:rPr lang="en-US" sz="2400" dirty="0" smtClean="0">
                <a:effectLst/>
              </a:rPr>
              <a:t>ignorance</a:t>
            </a:r>
          </a:p>
          <a:p>
            <a:pPr>
              <a:spcAft>
                <a:spcPts val="1200"/>
              </a:spcAft>
            </a:pPr>
            <a:r>
              <a:rPr lang="en-US" sz="2400" dirty="0" smtClean="0">
                <a:effectLst/>
              </a:rPr>
              <a:t>To </a:t>
            </a:r>
            <a:r>
              <a:rPr lang="en-US" sz="2400" dirty="0">
                <a:effectLst/>
              </a:rPr>
              <a:t>spread a spirit of brotherhood among all peoples by teaching the eternal basis of their </a:t>
            </a:r>
            <a:r>
              <a:rPr lang="en-US" sz="2400" dirty="0" smtClean="0">
                <a:effectLst/>
              </a:rPr>
              <a:t>unity</a:t>
            </a:r>
          </a:p>
          <a:p>
            <a:pPr>
              <a:spcAft>
                <a:spcPts val="1200"/>
              </a:spcAft>
            </a:pPr>
            <a:r>
              <a:rPr lang="en-US" sz="2400" dirty="0">
                <a:effectLst/>
              </a:rPr>
              <a:t>To demonstrate the superiority of mind over body, of soul over </a:t>
            </a:r>
            <a:r>
              <a:rPr lang="en-US" sz="2400" dirty="0" smtClean="0">
                <a:effectLst/>
              </a:rPr>
              <a:t>mind</a:t>
            </a:r>
          </a:p>
          <a:p>
            <a:pPr>
              <a:spcAft>
                <a:spcPts val="1200"/>
              </a:spcAft>
            </a:pPr>
            <a:r>
              <a:rPr lang="en-US" sz="2400" dirty="0">
                <a:effectLst/>
              </a:rPr>
              <a:t>To overcome evil by good, sorrow by joy, cruelty by kindness, ignorance by wisdom</a:t>
            </a:r>
            <a:endParaRPr lang="en-US" sz="2400" dirty="0"/>
          </a:p>
        </p:txBody>
      </p:sp>
    </p:spTree>
    <p:extLst>
      <p:ext uri="{BB962C8B-B14F-4D97-AF65-F5344CB8AC3E}">
        <p14:creationId xmlns:p14="http://schemas.microsoft.com/office/powerpoint/2010/main" xmlns="" val="2150469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67711"/>
            <a:ext cx="10353761" cy="1093076"/>
          </a:xfrm>
        </p:spPr>
        <p:txBody>
          <a:bodyPr/>
          <a:lstStyle/>
          <a:p>
            <a:r>
              <a:rPr lang="en-US" dirty="0" smtClean="0"/>
              <a:t>Self-realization aims</a:t>
            </a:r>
            <a:endParaRPr lang="en-US" dirty="0"/>
          </a:p>
        </p:txBody>
      </p:sp>
      <p:sp>
        <p:nvSpPr>
          <p:cNvPr id="3" name="Content Placeholder 2"/>
          <p:cNvSpPr>
            <a:spLocks noGrp="1"/>
          </p:cNvSpPr>
          <p:nvPr>
            <p:ph idx="1"/>
          </p:nvPr>
        </p:nvSpPr>
        <p:spPr>
          <a:xfrm>
            <a:off x="913795" y="1734207"/>
            <a:ext cx="10353762" cy="4225159"/>
          </a:xfrm>
        </p:spPr>
        <p:txBody>
          <a:bodyPr>
            <a:normAutofit/>
          </a:bodyPr>
          <a:lstStyle/>
          <a:p>
            <a:pPr>
              <a:spcAft>
                <a:spcPts val="1200"/>
              </a:spcAft>
            </a:pPr>
            <a:r>
              <a:rPr lang="en-US" sz="2400" dirty="0">
                <a:effectLst/>
              </a:rPr>
              <a:t>To unite science and religion through realization of the unity of their underlying </a:t>
            </a:r>
            <a:r>
              <a:rPr lang="en-US" sz="2400" dirty="0" smtClean="0">
                <a:effectLst/>
              </a:rPr>
              <a:t>principles</a:t>
            </a:r>
          </a:p>
          <a:p>
            <a:pPr>
              <a:spcAft>
                <a:spcPts val="1200"/>
              </a:spcAft>
            </a:pPr>
            <a:r>
              <a:rPr lang="en-US" sz="2400" dirty="0">
                <a:effectLst/>
              </a:rPr>
              <a:t>To advocate cultural and spiritual understanding between East and West, and the exchange of their finest distinctive </a:t>
            </a:r>
            <a:r>
              <a:rPr lang="en-US" sz="2400" dirty="0" smtClean="0">
                <a:effectLst/>
              </a:rPr>
              <a:t>features</a:t>
            </a:r>
          </a:p>
          <a:p>
            <a:pPr>
              <a:spcAft>
                <a:spcPts val="1200"/>
              </a:spcAft>
            </a:pPr>
            <a:r>
              <a:rPr lang="en-US" sz="2400" dirty="0">
                <a:effectLst/>
              </a:rPr>
              <a:t>To serve mankind as one’s larger </a:t>
            </a:r>
            <a:r>
              <a:rPr lang="en-US" sz="2400" dirty="0" smtClean="0">
                <a:effectLst/>
              </a:rPr>
              <a:t>Self</a:t>
            </a:r>
          </a:p>
          <a:p>
            <a:pPr>
              <a:spcAft>
                <a:spcPts val="1200"/>
              </a:spcAft>
            </a:pPr>
            <a:r>
              <a:rPr lang="en-US" sz="2400" dirty="0" smtClean="0">
                <a:effectLst/>
              </a:rPr>
              <a:t>To teach Kriya Yoga techniques</a:t>
            </a:r>
            <a:endParaRPr lang="en-US" sz="2400" dirty="0"/>
          </a:p>
        </p:txBody>
      </p:sp>
    </p:spTree>
    <p:extLst>
      <p:ext uri="{BB962C8B-B14F-4D97-AF65-F5344CB8AC3E}">
        <p14:creationId xmlns:p14="http://schemas.microsoft.com/office/powerpoint/2010/main" xmlns="" val="3297501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998483"/>
          </a:xfrm>
        </p:spPr>
        <p:txBody>
          <a:bodyPr/>
          <a:lstStyle/>
          <a:p>
            <a:r>
              <a:rPr lang="en-US" dirty="0" smtClean="0"/>
              <a:t>Kriya Yoga</a:t>
            </a:r>
            <a:endParaRPr lang="en-US" dirty="0"/>
          </a:p>
        </p:txBody>
      </p:sp>
      <p:sp>
        <p:nvSpPr>
          <p:cNvPr id="3" name="Content Placeholder 2"/>
          <p:cNvSpPr>
            <a:spLocks noGrp="1"/>
          </p:cNvSpPr>
          <p:nvPr>
            <p:ph idx="1"/>
          </p:nvPr>
        </p:nvSpPr>
        <p:spPr>
          <a:xfrm>
            <a:off x="913795" y="1608083"/>
            <a:ext cx="10353762" cy="4183117"/>
          </a:xfrm>
        </p:spPr>
        <p:txBody>
          <a:bodyPr>
            <a:noAutofit/>
          </a:bodyPr>
          <a:lstStyle/>
          <a:p>
            <a:r>
              <a:rPr lang="en-US" sz="2400" dirty="0" smtClean="0"/>
              <a:t>Mentally </a:t>
            </a:r>
            <a:r>
              <a:rPr lang="en-US" sz="2400" dirty="0"/>
              <a:t>directs </a:t>
            </a:r>
            <a:r>
              <a:rPr lang="en-US" sz="2400" dirty="0" smtClean="0"/>
              <a:t>life </a:t>
            </a:r>
            <a:r>
              <a:rPr lang="en-US" sz="2400" dirty="0"/>
              <a:t>energy to revolve, upward and downward, around the six spinal </a:t>
            </a:r>
            <a:r>
              <a:rPr lang="en-US" sz="2400" dirty="0" smtClean="0"/>
              <a:t>centers</a:t>
            </a:r>
          </a:p>
          <a:p>
            <a:pPr lvl="1"/>
            <a:r>
              <a:rPr lang="en-US" sz="2000" dirty="0" smtClean="0"/>
              <a:t>Medullary</a:t>
            </a:r>
            <a:r>
              <a:rPr lang="en-US" sz="2000" dirty="0"/>
              <a:t>, cervical, dorsal, lumbar, sacral, and coccygeal </a:t>
            </a:r>
            <a:r>
              <a:rPr lang="en-US" sz="2000" dirty="0" smtClean="0"/>
              <a:t>plexuses</a:t>
            </a:r>
          </a:p>
          <a:p>
            <a:r>
              <a:rPr lang="en-US" sz="2400" dirty="0" smtClean="0"/>
              <a:t>The energy in the spinal centers correspond </a:t>
            </a:r>
            <a:r>
              <a:rPr lang="en-US" sz="2400" dirty="0"/>
              <a:t>to the twelve astral signs of the zodiac, the symbolic Cosmic Man. </a:t>
            </a:r>
            <a:endParaRPr lang="en-US" sz="2400" dirty="0" smtClean="0"/>
          </a:p>
          <a:p>
            <a:r>
              <a:rPr lang="en-US" sz="2400" dirty="0" smtClean="0"/>
              <a:t>One-half </a:t>
            </a:r>
            <a:r>
              <a:rPr lang="en-US" sz="2400" dirty="0"/>
              <a:t>minute of revolution of energy around </a:t>
            </a:r>
            <a:r>
              <a:rPr lang="en-US" sz="2400" dirty="0" smtClean="0"/>
              <a:t>each of the </a:t>
            </a:r>
            <a:r>
              <a:rPr lang="en-US" sz="2400" dirty="0"/>
              <a:t>sensitive spinal cord </a:t>
            </a:r>
            <a:r>
              <a:rPr lang="en-US" sz="2400" dirty="0" smtClean="0"/>
              <a:t>centers of </a:t>
            </a:r>
            <a:r>
              <a:rPr lang="en-US" sz="2400" dirty="0"/>
              <a:t>man effects subtle progress in his </a:t>
            </a:r>
            <a:r>
              <a:rPr lang="en-US" sz="2400" dirty="0" smtClean="0"/>
              <a:t>evolution </a:t>
            </a:r>
          </a:p>
          <a:p>
            <a:r>
              <a:rPr lang="en-US" sz="2400" dirty="0" smtClean="0"/>
              <a:t>The </a:t>
            </a:r>
            <a:r>
              <a:rPr lang="en-US" sz="2400" dirty="0"/>
              <a:t>half-minute </a:t>
            </a:r>
            <a:r>
              <a:rPr lang="en-US" sz="2400" dirty="0" smtClean="0"/>
              <a:t>practices of </a:t>
            </a:r>
            <a:r>
              <a:rPr lang="en-US" sz="2400" dirty="0"/>
              <a:t>Kriya equals one year of natural spiritual unfoldment</a:t>
            </a:r>
            <a:r>
              <a:rPr lang="en-US" sz="2400" dirty="0" smtClean="0"/>
              <a:t>. I</a:t>
            </a:r>
            <a:r>
              <a:rPr lang="en-US" sz="2400" dirty="0" smtClean="0">
                <a:effectLst/>
              </a:rPr>
              <a:t>t </a:t>
            </a:r>
            <a:r>
              <a:rPr lang="en-US" sz="2400" dirty="0">
                <a:effectLst/>
              </a:rPr>
              <a:t>brings God's love into operation in the devotee's life</a:t>
            </a:r>
            <a:endParaRPr lang="en-US" sz="2400" dirty="0"/>
          </a:p>
        </p:txBody>
      </p:sp>
    </p:spTree>
    <p:extLst>
      <p:ext uri="{BB962C8B-B14F-4D97-AF65-F5344CB8AC3E}">
        <p14:creationId xmlns:p14="http://schemas.microsoft.com/office/powerpoint/2010/main" xmlns="" val="3755222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278524"/>
            <a:ext cx="10353761" cy="1326321"/>
          </a:xfrm>
        </p:spPr>
        <p:txBody>
          <a:bodyPr/>
          <a:lstStyle/>
          <a:p>
            <a:r>
              <a:rPr lang="en-US" i="1" dirty="0" smtClean="0"/>
              <a:t>Autobiography of a Yogi</a:t>
            </a:r>
            <a:endParaRPr lang="en-US" i="1" dirty="0"/>
          </a:p>
        </p:txBody>
      </p:sp>
      <p:sp>
        <p:nvSpPr>
          <p:cNvPr id="3" name="Content Placeholder 2"/>
          <p:cNvSpPr>
            <a:spLocks noGrp="1"/>
          </p:cNvSpPr>
          <p:nvPr>
            <p:ph idx="1"/>
          </p:nvPr>
        </p:nvSpPr>
        <p:spPr>
          <a:xfrm>
            <a:off x="913795" y="1604845"/>
            <a:ext cx="10353762" cy="4338755"/>
          </a:xfrm>
        </p:spPr>
        <p:txBody>
          <a:bodyPr>
            <a:normAutofit/>
          </a:bodyPr>
          <a:lstStyle/>
          <a:p>
            <a:pPr>
              <a:spcBef>
                <a:spcPts val="600"/>
              </a:spcBef>
              <a:spcAft>
                <a:spcPts val="1200"/>
              </a:spcAft>
            </a:pPr>
            <a:r>
              <a:rPr lang="en-US" sz="2400" dirty="0"/>
              <a:t>Autobiography of a </a:t>
            </a:r>
            <a:r>
              <a:rPr lang="en-US" sz="2400" dirty="0" smtClean="0"/>
              <a:t>Yogi published in 1946</a:t>
            </a:r>
          </a:p>
          <a:p>
            <a:pPr lvl="1">
              <a:spcBef>
                <a:spcPts val="600"/>
              </a:spcBef>
              <a:spcAft>
                <a:spcPts val="1200"/>
              </a:spcAft>
            </a:pPr>
            <a:r>
              <a:rPr lang="en-US" sz="2000" dirty="0" smtClean="0"/>
              <a:t>Designated as one of the “100 Most Important Spiritual Books of the 20</a:t>
            </a:r>
            <a:r>
              <a:rPr lang="en-US" sz="2000" baseline="30000" dirty="0" smtClean="0"/>
              <a:t>th</a:t>
            </a:r>
            <a:r>
              <a:rPr lang="en-US" sz="2000" dirty="0" smtClean="0"/>
              <a:t> Century”</a:t>
            </a:r>
          </a:p>
          <a:p>
            <a:pPr lvl="1">
              <a:spcBef>
                <a:spcPts val="600"/>
              </a:spcBef>
              <a:spcAft>
                <a:spcPts val="1200"/>
              </a:spcAft>
            </a:pPr>
            <a:r>
              <a:rPr lang="en-US" sz="2000" dirty="0" smtClean="0"/>
              <a:t>Steve Jobs re-read the book every year; he first read it as a teen-ager</a:t>
            </a:r>
          </a:p>
          <a:p>
            <a:pPr lvl="1">
              <a:spcBef>
                <a:spcPts val="600"/>
              </a:spcBef>
              <a:spcAft>
                <a:spcPts val="1200"/>
              </a:spcAft>
            </a:pPr>
            <a:r>
              <a:rPr lang="en-US" sz="2000" dirty="0" smtClean="0"/>
              <a:t>George Harrison said he would be a “terrible person” without this book</a:t>
            </a:r>
          </a:p>
          <a:p>
            <a:pPr>
              <a:spcBef>
                <a:spcPts val="600"/>
              </a:spcBef>
              <a:spcAft>
                <a:spcPts val="1200"/>
              </a:spcAft>
            </a:pPr>
            <a:r>
              <a:rPr lang="en-US" sz="2400" dirty="0" smtClean="0"/>
              <a:t>More than 500 Self-Realization temples around the world</a:t>
            </a:r>
          </a:p>
          <a:p>
            <a:pPr>
              <a:spcBef>
                <a:spcPts val="600"/>
              </a:spcBef>
              <a:spcAft>
                <a:spcPts val="1200"/>
              </a:spcAft>
            </a:pPr>
            <a:r>
              <a:rPr lang="en-US" sz="2400" dirty="0" smtClean="0"/>
              <a:t>After </a:t>
            </a:r>
            <a:r>
              <a:rPr lang="en-US" sz="2400" dirty="0" err="1" smtClean="0"/>
              <a:t>Yogananda’s</a:t>
            </a:r>
            <a:r>
              <a:rPr lang="en-US" sz="2400" dirty="0" smtClean="0"/>
              <a:t> death the Self-Realization Fellowship has been led by a succession of women</a:t>
            </a:r>
          </a:p>
          <a:p>
            <a:pPr>
              <a:spcBef>
                <a:spcPts val="600"/>
              </a:spcBef>
              <a:spcAft>
                <a:spcPts val="1200"/>
              </a:spcAft>
            </a:pPr>
            <a:endParaRPr lang="en-US" sz="2400" dirty="0"/>
          </a:p>
        </p:txBody>
      </p:sp>
    </p:spTree>
    <p:extLst>
      <p:ext uri="{BB962C8B-B14F-4D97-AF65-F5344CB8AC3E}">
        <p14:creationId xmlns:p14="http://schemas.microsoft.com/office/powerpoint/2010/main" xmlns="" val="40462969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1010</TotalTime>
  <Words>6669</Words>
  <Application>Microsoft Office PowerPoint</Application>
  <PresentationFormat>Custom</PresentationFormat>
  <Paragraphs>365</Paragraphs>
  <Slides>33</Slides>
  <Notes>28</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Damask</vt:lpstr>
      <vt:lpstr>20th Century Spiritual Leaders  </vt:lpstr>
      <vt:lpstr>Today’s list</vt:lpstr>
      <vt:lpstr>Paramahansa Yogananda </vt:lpstr>
      <vt:lpstr>Paramahansa Yogananda </vt:lpstr>
      <vt:lpstr>Self-realization aims</vt:lpstr>
      <vt:lpstr>Self-realization aims</vt:lpstr>
      <vt:lpstr>Self-realization aims</vt:lpstr>
      <vt:lpstr>Kriya Yoga</vt:lpstr>
      <vt:lpstr>Autobiography of a Yogi</vt:lpstr>
      <vt:lpstr>A.C. Bhaktivedanta Swami Prabhupada and the Hare Krishna movement </vt:lpstr>
      <vt:lpstr>A.C. Bhaktivedanta Swami Prabhupada and the Hare Krishna movement</vt:lpstr>
      <vt:lpstr>Hare Krishna movement</vt:lpstr>
      <vt:lpstr>Hare Krishna practices &amp; beliefs</vt:lpstr>
      <vt:lpstr>Hare Krishna practices &amp; beliefs</vt:lpstr>
      <vt:lpstr>Bhaktivedanta Spreading the word</vt:lpstr>
      <vt:lpstr>Legacy of  A.C. Bhaktivedanta Swami Prabhupada </vt:lpstr>
      <vt:lpstr>Sun Yung Moon &amp;  the Unification Church</vt:lpstr>
      <vt:lpstr>Sun Yung Moon &amp;  the Unification Church</vt:lpstr>
      <vt:lpstr>Sun Yung Moon &amp;  the Unification Church</vt:lpstr>
      <vt:lpstr>Sun Yung Moon &amp;  the Unification Church</vt:lpstr>
      <vt:lpstr>Sun Yung Moon &amp;  the Unification Church</vt:lpstr>
      <vt:lpstr>Divine Principles:  Unification Church teachings</vt:lpstr>
      <vt:lpstr>Divine Principles:  Unification Church teachings</vt:lpstr>
      <vt:lpstr>Divine Principles:  Unification Church teachings</vt:lpstr>
      <vt:lpstr>Unification church Persona</vt:lpstr>
      <vt:lpstr>L. Ron hubbard and scientology</vt:lpstr>
      <vt:lpstr>L. Ron hubbard and scientology</vt:lpstr>
      <vt:lpstr>L. Ron hubbard and scientology</vt:lpstr>
      <vt:lpstr>L. Ron hubbard and scientology</vt:lpstr>
      <vt:lpstr>L. Ron hubbard and scientology</vt:lpstr>
      <vt:lpstr>L. Ron hubbard and scientology</vt:lpstr>
      <vt:lpstr>L. Ron hubbard and scientology</vt:lpstr>
      <vt:lpstr>L. Ron hubbard legacy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20th Century Spiritual Leaders</dc:title>
  <dc:creator>Brian McPherson</dc:creator>
  <cp:lastModifiedBy>W. Brian McPherson</cp:lastModifiedBy>
  <cp:revision>56</cp:revision>
  <dcterms:created xsi:type="dcterms:W3CDTF">2016-11-30T14:30:52Z</dcterms:created>
  <dcterms:modified xsi:type="dcterms:W3CDTF">2016-12-10T23:50:06Z</dcterms:modified>
</cp:coreProperties>
</file>